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1" r:id="rId3"/>
    <p:sldId id="262" r:id="rId4"/>
    <p:sldId id="281" r:id="rId5"/>
    <p:sldId id="257" r:id="rId6"/>
    <p:sldId id="258" r:id="rId7"/>
    <p:sldId id="263" r:id="rId8"/>
    <p:sldId id="259" r:id="rId9"/>
    <p:sldId id="260" r:id="rId10"/>
    <p:sldId id="264" r:id="rId11"/>
    <p:sldId id="265" r:id="rId12"/>
    <p:sldId id="266" r:id="rId13"/>
    <p:sldId id="268" r:id="rId14"/>
    <p:sldId id="270" r:id="rId15"/>
    <p:sldId id="271" r:id="rId16"/>
    <p:sldId id="272" r:id="rId17"/>
    <p:sldId id="273" r:id="rId18"/>
    <p:sldId id="274" r:id="rId19"/>
    <p:sldId id="275" r:id="rId20"/>
    <p:sldId id="276" r:id="rId21"/>
    <p:sldId id="277" r:id="rId22"/>
    <p:sldId id="278" r:id="rId23"/>
    <p:sldId id="279" r:id="rId24"/>
    <p:sldId id="280" r:id="rId25"/>
    <p:sldId id="282" r:id="rId26"/>
    <p:sldId id="283" r:id="rId27"/>
    <p:sldId id="284" r:id="rId28"/>
    <p:sldId id="285" r:id="rId29"/>
    <p:sldId id="287" r:id="rId30"/>
    <p:sldId id="300" r:id="rId31"/>
    <p:sldId id="290" r:id="rId32"/>
    <p:sldId id="288" r:id="rId33"/>
    <p:sldId id="289" r:id="rId34"/>
    <p:sldId id="292" r:id="rId35"/>
    <p:sldId id="293" r:id="rId36"/>
    <p:sldId id="291" r:id="rId37"/>
    <p:sldId id="294" r:id="rId38"/>
    <p:sldId id="295" r:id="rId39"/>
    <p:sldId id="297" r:id="rId40"/>
    <p:sldId id="299" r:id="rId41"/>
    <p:sldId id="301" r:id="rId42"/>
    <p:sldId id="302" r:id="rId43"/>
    <p:sldId id="303" r:id="rId4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085E54BF-852A-41A7-98AB-A2C94EED3ACF}">
          <p14:sldIdLst>
            <p14:sldId id="256"/>
          </p14:sldIdLst>
        </p14:section>
        <p14:section name="Studying" id="{DE7EED75-8317-46C5-9930-A85228A1235A}">
          <p14:sldIdLst>
            <p14:sldId id="261"/>
            <p14:sldId id="262"/>
            <p14:sldId id="281"/>
          </p14:sldIdLst>
        </p14:section>
        <p14:section name="Untitled Section" id="{B0809682-5053-492F-A4CB-303978D3845D}">
          <p14:sldIdLst>
            <p14:sldId id="257"/>
            <p14:sldId id="258"/>
            <p14:sldId id="263"/>
            <p14:sldId id="259"/>
            <p14:sldId id="260"/>
            <p14:sldId id="264"/>
            <p14:sldId id="265"/>
            <p14:sldId id="266"/>
            <p14:sldId id="268"/>
            <p14:sldId id="270"/>
            <p14:sldId id="271"/>
            <p14:sldId id="272"/>
            <p14:sldId id="273"/>
            <p14:sldId id="274"/>
            <p14:sldId id="275"/>
            <p14:sldId id="276"/>
            <p14:sldId id="277"/>
            <p14:sldId id="278"/>
            <p14:sldId id="279"/>
            <p14:sldId id="280"/>
            <p14:sldId id="282"/>
            <p14:sldId id="283"/>
            <p14:sldId id="284"/>
            <p14:sldId id="285"/>
            <p14:sldId id="287"/>
            <p14:sldId id="300"/>
            <p14:sldId id="290"/>
            <p14:sldId id="288"/>
            <p14:sldId id="289"/>
            <p14:sldId id="292"/>
            <p14:sldId id="293"/>
            <p14:sldId id="291"/>
            <p14:sldId id="294"/>
            <p14:sldId id="295"/>
            <p14:sldId id="297"/>
            <p14:sldId id="299"/>
            <p14:sldId id="301"/>
            <p14:sldId id="302"/>
            <p14:sldId id="30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7" autoAdjust="0"/>
    <p:restoredTop sz="94660"/>
  </p:normalViewPr>
  <p:slideViewPr>
    <p:cSldViewPr snapToGrid="0">
      <p:cViewPr varScale="1">
        <p:scale>
          <a:sx n="104" d="100"/>
          <a:sy n="104" d="100"/>
        </p:scale>
        <p:origin x="224" y="2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viewProps" Target="viewProps.xml"/><Relationship Id="rId47" Type="http://schemas.openxmlformats.org/officeDocument/2006/relationships/theme" Target="theme/theme1.xml"/><Relationship Id="rId48"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6C45CB4-C6C3-4141-96F6-2121CC637B5E}" type="datetimeFigureOut">
              <a:rPr lang="en-CA" smtClean="0"/>
              <a:t>2018-03-18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99C1AB7-5716-48CD-823A-BCB0F1FD4B44}" type="slidenum">
              <a:rPr lang="en-CA" smtClean="0"/>
              <a:t>‹#›</a:t>
            </a:fld>
            <a:endParaRPr lang="en-CA"/>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334878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6C45CB4-C6C3-4141-96F6-2121CC637B5E}" type="datetimeFigureOut">
              <a:rPr lang="en-CA" smtClean="0"/>
              <a:t>2018-03-18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99C1AB7-5716-48CD-823A-BCB0F1FD4B44}" type="slidenum">
              <a:rPr lang="en-CA" smtClean="0"/>
              <a:t>‹#›</a:t>
            </a:fld>
            <a:endParaRPr lang="en-CA"/>
          </a:p>
        </p:txBody>
      </p:sp>
    </p:spTree>
    <p:extLst>
      <p:ext uri="{BB962C8B-B14F-4D97-AF65-F5344CB8AC3E}">
        <p14:creationId xmlns:p14="http://schemas.microsoft.com/office/powerpoint/2010/main" val="32050301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6C45CB4-C6C3-4141-96F6-2121CC637B5E}" type="datetimeFigureOut">
              <a:rPr lang="en-CA" smtClean="0"/>
              <a:t>2018-03-18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99C1AB7-5716-48CD-823A-BCB0F1FD4B44}" type="slidenum">
              <a:rPr lang="en-CA" smtClean="0"/>
              <a:t>‹#›</a:t>
            </a:fld>
            <a:endParaRPr lang="en-CA"/>
          </a:p>
        </p:txBody>
      </p:sp>
    </p:spTree>
    <p:extLst>
      <p:ext uri="{BB962C8B-B14F-4D97-AF65-F5344CB8AC3E}">
        <p14:creationId xmlns:p14="http://schemas.microsoft.com/office/powerpoint/2010/main" val="11547529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6C45CB4-C6C3-4141-96F6-2121CC637B5E}" type="datetimeFigureOut">
              <a:rPr lang="en-CA" smtClean="0"/>
              <a:t>2018-03-18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99C1AB7-5716-48CD-823A-BCB0F1FD4B44}" type="slidenum">
              <a:rPr lang="en-CA" smtClean="0"/>
              <a:t>‹#›</a:t>
            </a:fld>
            <a:endParaRPr lang="en-CA"/>
          </a:p>
        </p:txBody>
      </p:sp>
    </p:spTree>
    <p:extLst>
      <p:ext uri="{BB962C8B-B14F-4D97-AF65-F5344CB8AC3E}">
        <p14:creationId xmlns:p14="http://schemas.microsoft.com/office/powerpoint/2010/main" val="814080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6C45CB4-C6C3-4141-96F6-2121CC637B5E}" type="datetimeFigureOut">
              <a:rPr lang="en-CA" smtClean="0"/>
              <a:t>2018-03-18</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99C1AB7-5716-48CD-823A-BCB0F1FD4B44}" type="slidenum">
              <a:rPr lang="en-CA" smtClean="0"/>
              <a:t>‹#›</a:t>
            </a:fld>
            <a:endParaRPr lang="en-CA"/>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62121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6C45CB4-C6C3-4141-96F6-2121CC637B5E}" type="datetimeFigureOut">
              <a:rPr lang="en-CA" smtClean="0"/>
              <a:t>2018-03-18</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99C1AB7-5716-48CD-823A-BCB0F1FD4B44}" type="slidenum">
              <a:rPr lang="en-CA" smtClean="0"/>
              <a:t>‹#›</a:t>
            </a:fld>
            <a:endParaRPr lang="en-CA"/>
          </a:p>
        </p:txBody>
      </p:sp>
    </p:spTree>
    <p:extLst>
      <p:ext uri="{BB962C8B-B14F-4D97-AF65-F5344CB8AC3E}">
        <p14:creationId xmlns:p14="http://schemas.microsoft.com/office/powerpoint/2010/main" val="17457034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6C45CB4-C6C3-4141-96F6-2121CC637B5E}" type="datetimeFigureOut">
              <a:rPr lang="en-CA" smtClean="0"/>
              <a:t>2018-03-18</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199C1AB7-5716-48CD-823A-BCB0F1FD4B44}" type="slidenum">
              <a:rPr lang="en-CA" smtClean="0"/>
              <a:t>‹#›</a:t>
            </a:fld>
            <a:endParaRPr lang="en-CA"/>
          </a:p>
        </p:txBody>
      </p:sp>
    </p:spTree>
    <p:extLst>
      <p:ext uri="{BB962C8B-B14F-4D97-AF65-F5344CB8AC3E}">
        <p14:creationId xmlns:p14="http://schemas.microsoft.com/office/powerpoint/2010/main" val="16599388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6C45CB4-C6C3-4141-96F6-2121CC637B5E}" type="datetimeFigureOut">
              <a:rPr lang="en-CA" smtClean="0"/>
              <a:t>2018-03-18</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199C1AB7-5716-48CD-823A-BCB0F1FD4B44}" type="slidenum">
              <a:rPr lang="en-CA" smtClean="0"/>
              <a:t>‹#›</a:t>
            </a:fld>
            <a:endParaRPr lang="en-CA"/>
          </a:p>
        </p:txBody>
      </p:sp>
    </p:spTree>
    <p:extLst>
      <p:ext uri="{BB962C8B-B14F-4D97-AF65-F5344CB8AC3E}">
        <p14:creationId xmlns:p14="http://schemas.microsoft.com/office/powerpoint/2010/main" val="3661961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D6C45CB4-C6C3-4141-96F6-2121CC637B5E}" type="datetimeFigureOut">
              <a:rPr lang="en-CA" smtClean="0"/>
              <a:t>2018-03-18</a:t>
            </a:fld>
            <a:endParaRPr lang="en-CA"/>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CA"/>
          </a:p>
        </p:txBody>
      </p:sp>
      <p:sp>
        <p:nvSpPr>
          <p:cNvPr id="9" name="Slide Number Placeholder 8"/>
          <p:cNvSpPr>
            <a:spLocks noGrp="1"/>
          </p:cNvSpPr>
          <p:nvPr>
            <p:ph type="sldNum" sz="quarter" idx="12"/>
          </p:nvPr>
        </p:nvSpPr>
        <p:spPr/>
        <p:txBody>
          <a:bodyPr/>
          <a:lstStyle/>
          <a:p>
            <a:fld id="{199C1AB7-5716-48CD-823A-BCB0F1FD4B44}" type="slidenum">
              <a:rPr lang="en-CA" smtClean="0"/>
              <a:t>‹#›</a:t>
            </a:fld>
            <a:endParaRPr lang="en-CA"/>
          </a:p>
        </p:txBody>
      </p:sp>
    </p:spTree>
    <p:extLst>
      <p:ext uri="{BB962C8B-B14F-4D97-AF65-F5344CB8AC3E}">
        <p14:creationId xmlns:p14="http://schemas.microsoft.com/office/powerpoint/2010/main" val="11261377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D6C45CB4-C6C3-4141-96F6-2121CC637B5E}" type="datetimeFigureOut">
              <a:rPr lang="en-CA" smtClean="0"/>
              <a:t>2018-03-18</a:t>
            </a:fld>
            <a:endParaRPr lang="en-CA"/>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CA"/>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199C1AB7-5716-48CD-823A-BCB0F1FD4B44}" type="slidenum">
              <a:rPr lang="en-CA" smtClean="0"/>
              <a:t>‹#›</a:t>
            </a:fld>
            <a:endParaRPr lang="en-CA"/>
          </a:p>
        </p:txBody>
      </p:sp>
    </p:spTree>
    <p:extLst>
      <p:ext uri="{BB962C8B-B14F-4D97-AF65-F5344CB8AC3E}">
        <p14:creationId xmlns:p14="http://schemas.microsoft.com/office/powerpoint/2010/main" val="28836223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6C45CB4-C6C3-4141-96F6-2121CC637B5E}" type="datetimeFigureOut">
              <a:rPr lang="en-CA" smtClean="0"/>
              <a:t>2018-03-18</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99C1AB7-5716-48CD-823A-BCB0F1FD4B44}" type="slidenum">
              <a:rPr lang="en-CA" smtClean="0"/>
              <a:t>‹#›</a:t>
            </a:fld>
            <a:endParaRPr lang="en-CA"/>
          </a:p>
        </p:txBody>
      </p:sp>
    </p:spTree>
    <p:extLst>
      <p:ext uri="{BB962C8B-B14F-4D97-AF65-F5344CB8AC3E}">
        <p14:creationId xmlns:p14="http://schemas.microsoft.com/office/powerpoint/2010/main" val="368322984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D6C45CB4-C6C3-4141-96F6-2121CC637B5E}" type="datetimeFigureOut">
              <a:rPr lang="en-CA" smtClean="0"/>
              <a:t>2018-03-18</a:t>
            </a:fld>
            <a:endParaRPr lang="en-CA"/>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CA"/>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199C1AB7-5716-48CD-823A-BCB0F1FD4B44}" type="slidenum">
              <a:rPr lang="en-CA" smtClean="0"/>
              <a:t>‹#›</a:t>
            </a:fld>
            <a:endParaRPr lang="en-CA"/>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7943497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a:t>Exam Review</a:t>
            </a:r>
          </a:p>
        </p:txBody>
      </p:sp>
      <p:sp>
        <p:nvSpPr>
          <p:cNvPr id="3" name="Subtitle 2"/>
          <p:cNvSpPr>
            <a:spLocks noGrp="1"/>
          </p:cNvSpPr>
          <p:nvPr>
            <p:ph type="subTitle" idx="1"/>
          </p:nvPr>
        </p:nvSpPr>
        <p:spPr>
          <a:xfrm>
            <a:off x="1100051" y="4455620"/>
            <a:ext cx="10058400" cy="1747472"/>
          </a:xfrm>
        </p:spPr>
        <p:txBody>
          <a:bodyPr/>
          <a:lstStyle/>
          <a:p>
            <a:r>
              <a:rPr lang="en-CA" dirty="0" smtClean="0"/>
              <a:t>SF</a:t>
            </a:r>
            <a:r>
              <a:rPr lang="en-CA" dirty="0" smtClean="0"/>
              <a:t>2aa4/CS2ME3</a:t>
            </a:r>
            <a:endParaRPr lang="en-CA" dirty="0"/>
          </a:p>
          <a:p>
            <a:r>
              <a:rPr lang="en-CA" dirty="0"/>
              <a:t>Owen </a:t>
            </a:r>
            <a:r>
              <a:rPr lang="en-CA" dirty="0" err="1" smtClean="0"/>
              <a:t>huyn</a:t>
            </a:r>
            <a:endParaRPr lang="en-CA" dirty="0" smtClean="0"/>
          </a:p>
          <a:p>
            <a:r>
              <a:rPr lang="en-CA" dirty="0" smtClean="0"/>
              <a:t>Zichen Jiang</a:t>
            </a:r>
            <a:endParaRPr lang="en-CA" dirty="0"/>
          </a:p>
        </p:txBody>
      </p:sp>
    </p:spTree>
    <p:extLst>
      <p:ext uri="{BB962C8B-B14F-4D97-AF65-F5344CB8AC3E}">
        <p14:creationId xmlns:p14="http://schemas.microsoft.com/office/powerpoint/2010/main" val="27424705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A formal system enables reasoning to be &lt;?&gt;.</a:t>
            </a:r>
          </a:p>
        </p:txBody>
      </p:sp>
      <p:sp>
        <p:nvSpPr>
          <p:cNvPr id="3" name="Content Placeholder 2"/>
          <p:cNvSpPr>
            <a:spLocks noGrp="1"/>
          </p:cNvSpPr>
          <p:nvPr>
            <p:ph idx="1"/>
          </p:nvPr>
        </p:nvSpPr>
        <p:spPr/>
        <p:txBody>
          <a:bodyPr/>
          <a:lstStyle/>
          <a:p>
            <a:endParaRPr lang="en-CA"/>
          </a:p>
        </p:txBody>
      </p:sp>
    </p:spTree>
    <p:extLst>
      <p:ext uri="{BB962C8B-B14F-4D97-AF65-F5344CB8AC3E}">
        <p14:creationId xmlns:p14="http://schemas.microsoft.com/office/powerpoint/2010/main" val="38859289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A formal system enables reasoning to be </a:t>
            </a:r>
            <a:r>
              <a:rPr lang="en-CA" b="1" dirty="0"/>
              <a:t>mechanized</a:t>
            </a:r>
          </a:p>
        </p:txBody>
      </p:sp>
      <p:sp>
        <p:nvSpPr>
          <p:cNvPr id="3" name="Content Placeholder 2"/>
          <p:cNvSpPr>
            <a:spLocks noGrp="1"/>
          </p:cNvSpPr>
          <p:nvPr>
            <p:ph idx="1"/>
          </p:nvPr>
        </p:nvSpPr>
        <p:spPr/>
        <p:txBody>
          <a:bodyPr>
            <a:normAutofit/>
          </a:bodyPr>
          <a:lstStyle/>
          <a:p>
            <a:r>
              <a:rPr lang="en-CA" sz="3000" dirty="0"/>
              <a:t>What does this mean</a:t>
            </a:r>
            <a:r>
              <a:rPr lang="en-CA" sz="3000" dirty="0" smtClean="0"/>
              <a:t>?</a:t>
            </a:r>
          </a:p>
          <a:p>
            <a:endParaRPr lang="en-CA" sz="3000" dirty="0"/>
          </a:p>
          <a:p>
            <a:pPr>
              <a:buFont typeface="Arial" charset="0"/>
              <a:buChar char="•"/>
            </a:pPr>
            <a:r>
              <a:rPr lang="en-CA" sz="3200" dirty="0" smtClean="0"/>
              <a:t>Reasoning </a:t>
            </a:r>
            <a:r>
              <a:rPr lang="en-CA" sz="3200" dirty="0"/>
              <a:t>is performed mechanically with </a:t>
            </a:r>
            <a:r>
              <a:rPr lang="en-CA" sz="3200" dirty="0" smtClean="0"/>
              <a:t>computer assistance </a:t>
            </a:r>
            <a:endParaRPr lang="en-CA" sz="3200" dirty="0"/>
          </a:p>
          <a:p>
            <a:pPr>
              <a:buFont typeface="Arial" charset="0"/>
              <a:buChar char="•"/>
            </a:pPr>
            <a:r>
              <a:rPr lang="en-CA" sz="3200" dirty="0" smtClean="0"/>
              <a:t>Arguments </a:t>
            </a:r>
            <a:r>
              <a:rPr lang="en-CA" sz="3200" dirty="0"/>
              <a:t>are machine checked </a:t>
            </a:r>
          </a:p>
          <a:p>
            <a:pPr>
              <a:buFont typeface="Arial" charset="0"/>
              <a:buChar char="•"/>
            </a:pPr>
            <a:r>
              <a:rPr lang="en-CA" sz="3200" dirty="0" smtClean="0"/>
              <a:t>Parts </a:t>
            </a:r>
            <a:r>
              <a:rPr lang="en-CA" sz="3200" dirty="0"/>
              <a:t>of the reasoning are automated </a:t>
            </a:r>
          </a:p>
          <a:p>
            <a:endParaRPr lang="en-CA" sz="3000" dirty="0"/>
          </a:p>
        </p:txBody>
      </p:sp>
    </p:spTree>
    <p:extLst>
      <p:ext uri="{BB962C8B-B14F-4D97-AF65-F5344CB8AC3E}">
        <p14:creationId xmlns:p14="http://schemas.microsoft.com/office/powerpoint/2010/main" val="29392768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What is the term used when concerns should be isolated?</a:t>
            </a:r>
          </a:p>
        </p:txBody>
      </p:sp>
      <p:sp>
        <p:nvSpPr>
          <p:cNvPr id="3" name="Content Placeholder 2"/>
          <p:cNvSpPr>
            <a:spLocks noGrp="1"/>
          </p:cNvSpPr>
          <p:nvPr>
            <p:ph idx="1"/>
          </p:nvPr>
        </p:nvSpPr>
        <p:spPr/>
        <p:txBody>
          <a:bodyPr>
            <a:normAutofit/>
          </a:bodyPr>
          <a:lstStyle/>
          <a:p>
            <a:pPr marL="457200" indent="-457200">
              <a:buFont typeface="+mj-lt"/>
              <a:buAutoNum type="arabicPeriod"/>
            </a:pPr>
            <a:r>
              <a:rPr lang="en-CA" sz="3000" dirty="0"/>
              <a:t>High cohesion</a:t>
            </a:r>
          </a:p>
          <a:p>
            <a:pPr marL="457200" indent="-457200">
              <a:buFont typeface="+mj-lt"/>
              <a:buAutoNum type="arabicPeriod"/>
            </a:pPr>
            <a:r>
              <a:rPr lang="en-CA" sz="3000" dirty="0"/>
              <a:t>Separation of concerns</a:t>
            </a:r>
          </a:p>
          <a:p>
            <a:pPr marL="457200" indent="-457200">
              <a:buFont typeface="+mj-lt"/>
              <a:buAutoNum type="arabicPeriod"/>
            </a:pPr>
            <a:r>
              <a:rPr lang="en-CA" sz="3000" dirty="0"/>
              <a:t>Robustness</a:t>
            </a:r>
          </a:p>
          <a:p>
            <a:pPr marL="457200" indent="-457200">
              <a:buFont typeface="+mj-lt"/>
              <a:buAutoNum type="arabicPeriod"/>
            </a:pPr>
            <a:r>
              <a:rPr lang="en-CA" sz="3000" dirty="0"/>
              <a:t>Separation of tasks</a:t>
            </a:r>
          </a:p>
        </p:txBody>
      </p:sp>
    </p:spTree>
    <p:extLst>
      <p:ext uri="{BB962C8B-B14F-4D97-AF65-F5344CB8AC3E}">
        <p14:creationId xmlns:p14="http://schemas.microsoft.com/office/powerpoint/2010/main" val="2849135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What is the term used when concerns should be isolated?</a:t>
            </a:r>
          </a:p>
        </p:txBody>
      </p:sp>
      <p:sp>
        <p:nvSpPr>
          <p:cNvPr id="3" name="Content Placeholder 2"/>
          <p:cNvSpPr>
            <a:spLocks noGrp="1"/>
          </p:cNvSpPr>
          <p:nvPr>
            <p:ph idx="1"/>
          </p:nvPr>
        </p:nvSpPr>
        <p:spPr/>
        <p:txBody>
          <a:bodyPr>
            <a:normAutofit/>
          </a:bodyPr>
          <a:lstStyle/>
          <a:p>
            <a:pPr marL="457200" indent="-457200">
              <a:buFont typeface="+mj-lt"/>
              <a:buAutoNum type="arabicPeriod"/>
            </a:pPr>
            <a:r>
              <a:rPr lang="en-CA" sz="3000" dirty="0"/>
              <a:t>High cohesion</a:t>
            </a:r>
          </a:p>
          <a:p>
            <a:pPr marL="457200" indent="-457200">
              <a:buFont typeface="+mj-lt"/>
              <a:buAutoNum type="arabicPeriod"/>
            </a:pPr>
            <a:r>
              <a:rPr lang="en-CA" sz="3000" b="1" dirty="0"/>
              <a:t>Separation of concerns</a:t>
            </a:r>
          </a:p>
          <a:p>
            <a:pPr marL="457200" indent="-457200">
              <a:buFont typeface="+mj-lt"/>
              <a:buAutoNum type="arabicPeriod"/>
            </a:pPr>
            <a:r>
              <a:rPr lang="en-CA" sz="3000" dirty="0"/>
              <a:t>Robustness</a:t>
            </a:r>
          </a:p>
          <a:p>
            <a:pPr marL="457200" indent="-457200">
              <a:buFont typeface="+mj-lt"/>
              <a:buAutoNum type="arabicPeriod"/>
            </a:pPr>
            <a:r>
              <a:rPr lang="en-CA" sz="3000" dirty="0"/>
              <a:t>Separation of tasks</a:t>
            </a:r>
          </a:p>
        </p:txBody>
      </p:sp>
    </p:spTree>
    <p:extLst>
      <p:ext uri="{BB962C8B-B14F-4D97-AF65-F5344CB8AC3E}">
        <p14:creationId xmlns:p14="http://schemas.microsoft.com/office/powerpoint/2010/main" val="20497273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Which two properties are important for designing modules?</a:t>
            </a:r>
          </a:p>
        </p:txBody>
      </p:sp>
      <p:sp>
        <p:nvSpPr>
          <p:cNvPr id="3" name="Content Placeholder 2"/>
          <p:cNvSpPr>
            <a:spLocks noGrp="1"/>
          </p:cNvSpPr>
          <p:nvPr>
            <p:ph idx="1"/>
          </p:nvPr>
        </p:nvSpPr>
        <p:spPr/>
        <p:txBody>
          <a:bodyPr/>
          <a:lstStyle/>
          <a:p>
            <a:endParaRPr lang="en-CA" dirty="0"/>
          </a:p>
        </p:txBody>
      </p:sp>
    </p:spTree>
    <p:extLst>
      <p:ext uri="{BB962C8B-B14F-4D97-AF65-F5344CB8AC3E}">
        <p14:creationId xmlns:p14="http://schemas.microsoft.com/office/powerpoint/2010/main" val="23715528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Which two properties are important for designing modules?</a:t>
            </a:r>
          </a:p>
        </p:txBody>
      </p:sp>
      <p:sp>
        <p:nvSpPr>
          <p:cNvPr id="3" name="Content Placeholder 2"/>
          <p:cNvSpPr>
            <a:spLocks noGrp="1"/>
          </p:cNvSpPr>
          <p:nvPr>
            <p:ph idx="1"/>
          </p:nvPr>
        </p:nvSpPr>
        <p:spPr/>
        <p:txBody>
          <a:bodyPr>
            <a:normAutofit/>
          </a:bodyPr>
          <a:lstStyle/>
          <a:p>
            <a:r>
              <a:rPr lang="en-CA" sz="4000" b="1" dirty="0"/>
              <a:t>High cohesion and low coupling</a:t>
            </a:r>
          </a:p>
        </p:txBody>
      </p:sp>
    </p:spTree>
    <p:extLst>
      <p:ext uri="{BB962C8B-B14F-4D97-AF65-F5344CB8AC3E}">
        <p14:creationId xmlns:p14="http://schemas.microsoft.com/office/powerpoint/2010/main" val="42242743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ADT vs Abstract object</a:t>
            </a:r>
          </a:p>
        </p:txBody>
      </p:sp>
      <p:sp>
        <p:nvSpPr>
          <p:cNvPr id="3" name="Content Placeholder 2"/>
          <p:cNvSpPr>
            <a:spLocks noGrp="1"/>
          </p:cNvSpPr>
          <p:nvPr>
            <p:ph idx="1"/>
          </p:nvPr>
        </p:nvSpPr>
        <p:spPr/>
        <p:txBody>
          <a:bodyPr/>
          <a:lstStyle/>
          <a:p>
            <a:endParaRPr lang="en-CA"/>
          </a:p>
        </p:txBody>
      </p:sp>
    </p:spTree>
    <p:extLst>
      <p:ext uri="{BB962C8B-B14F-4D97-AF65-F5344CB8AC3E}">
        <p14:creationId xmlns:p14="http://schemas.microsoft.com/office/powerpoint/2010/main" val="20687494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ADT vs Abstract object</a:t>
            </a:r>
          </a:p>
        </p:txBody>
      </p:sp>
      <p:sp>
        <p:nvSpPr>
          <p:cNvPr id="3" name="Content Placeholder 2"/>
          <p:cNvSpPr>
            <a:spLocks noGrp="1"/>
          </p:cNvSpPr>
          <p:nvPr>
            <p:ph idx="1"/>
          </p:nvPr>
        </p:nvSpPr>
        <p:spPr/>
        <p:txBody>
          <a:bodyPr>
            <a:normAutofit fontScale="92500" lnSpcReduction="10000"/>
          </a:bodyPr>
          <a:lstStyle/>
          <a:p>
            <a:r>
              <a:rPr lang="en-CA" b="1" dirty="0"/>
              <a:t>Abstract Object</a:t>
            </a:r>
          </a:p>
          <a:p>
            <a:r>
              <a:rPr lang="en-CA" dirty="0"/>
              <a:t>Consists of data (fields) and procedures (methods)</a:t>
            </a:r>
          </a:p>
          <a:p>
            <a:r>
              <a:rPr lang="en-CA" dirty="0"/>
              <a:t>Consists of a collection of selectors and </a:t>
            </a:r>
            <a:r>
              <a:rPr lang="en-CA" dirty="0" err="1"/>
              <a:t>mutators</a:t>
            </a:r>
            <a:endParaRPr lang="en-CA" dirty="0"/>
          </a:p>
          <a:p>
            <a:r>
              <a:rPr lang="en-CA" dirty="0"/>
              <a:t>Can have an initialization routine and follow a </a:t>
            </a:r>
            <a:r>
              <a:rPr lang="en-CA" b="1" dirty="0"/>
              <a:t>singleton design pattern</a:t>
            </a:r>
            <a:endParaRPr lang="en-CA" dirty="0"/>
          </a:p>
          <a:p>
            <a:r>
              <a:rPr lang="en-CA" dirty="0"/>
              <a:t>Has state and behaviour</a:t>
            </a:r>
          </a:p>
          <a:p>
            <a:r>
              <a:rPr lang="en-CA" b="1" dirty="0"/>
              <a:t>ADT</a:t>
            </a:r>
          </a:p>
          <a:p>
            <a:r>
              <a:rPr lang="en-CA" dirty="0"/>
              <a:t>Consists of a collection of abstract objects and a collection of procedures that can be applied to them</a:t>
            </a:r>
          </a:p>
          <a:p>
            <a:r>
              <a:rPr lang="en-CA" dirty="0"/>
              <a:t>Defines the set of possible values for the type and the associated procedures that manipulate instances of the type</a:t>
            </a:r>
          </a:p>
          <a:p>
            <a:r>
              <a:rPr lang="en-CA" dirty="0"/>
              <a:t>Encapsulates the details of the implementation of the type</a:t>
            </a:r>
          </a:p>
        </p:txBody>
      </p:sp>
    </p:spTree>
    <p:extLst>
      <p:ext uri="{BB962C8B-B14F-4D97-AF65-F5344CB8AC3E}">
        <p14:creationId xmlns:p14="http://schemas.microsoft.com/office/powerpoint/2010/main" val="28039763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What does this do?</a:t>
            </a:r>
          </a:p>
        </p:txBody>
      </p:sp>
      <p:pic>
        <p:nvPicPr>
          <p:cNvPr id="4" name="Picture 3"/>
          <p:cNvPicPr>
            <a:picLocks noChangeAspect="1"/>
          </p:cNvPicPr>
          <p:nvPr/>
        </p:nvPicPr>
        <p:blipFill>
          <a:blip r:embed="rId2"/>
          <a:stretch>
            <a:fillRect/>
          </a:stretch>
        </p:blipFill>
        <p:spPr>
          <a:xfrm>
            <a:off x="180975" y="1855444"/>
            <a:ext cx="11830050" cy="3171825"/>
          </a:xfrm>
          <a:prstGeom prst="rect">
            <a:avLst/>
          </a:prstGeom>
        </p:spPr>
      </p:pic>
    </p:spTree>
    <p:extLst>
      <p:ext uri="{BB962C8B-B14F-4D97-AF65-F5344CB8AC3E}">
        <p14:creationId xmlns:p14="http://schemas.microsoft.com/office/powerpoint/2010/main" val="13485940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Explain the relations in this UML diagram</a:t>
            </a:r>
          </a:p>
        </p:txBody>
      </p:sp>
      <p:pic>
        <p:nvPicPr>
          <p:cNvPr id="4" name="Picture 3"/>
          <p:cNvPicPr>
            <a:picLocks noChangeAspect="1"/>
          </p:cNvPicPr>
          <p:nvPr/>
        </p:nvPicPr>
        <p:blipFill>
          <a:blip r:embed="rId2"/>
          <a:stretch>
            <a:fillRect/>
          </a:stretch>
        </p:blipFill>
        <p:spPr>
          <a:xfrm>
            <a:off x="757238" y="1836597"/>
            <a:ext cx="8560934" cy="4230827"/>
          </a:xfrm>
          <a:prstGeom prst="rect">
            <a:avLst/>
          </a:prstGeom>
        </p:spPr>
      </p:pic>
    </p:spTree>
    <p:extLst>
      <p:ext uri="{BB962C8B-B14F-4D97-AF65-F5344CB8AC3E}">
        <p14:creationId xmlns:p14="http://schemas.microsoft.com/office/powerpoint/2010/main" val="36054689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How do I study for this exam?</a:t>
            </a:r>
          </a:p>
        </p:txBody>
      </p:sp>
      <p:sp>
        <p:nvSpPr>
          <p:cNvPr id="3" name="Content Placeholder 2"/>
          <p:cNvSpPr>
            <a:spLocks noGrp="1"/>
          </p:cNvSpPr>
          <p:nvPr>
            <p:ph idx="1"/>
          </p:nvPr>
        </p:nvSpPr>
        <p:spPr/>
        <p:txBody>
          <a:bodyPr>
            <a:normAutofit/>
          </a:bodyPr>
          <a:lstStyle/>
          <a:p>
            <a:pPr lvl="1">
              <a:buFont typeface="Arial" panose="020B0604020202020204" pitchFamily="34" charset="0"/>
              <a:buChar char="•"/>
            </a:pPr>
            <a:r>
              <a:rPr lang="en-CA" sz="3000" dirty="0"/>
              <a:t>Go through the Midterm/previous material</a:t>
            </a:r>
          </a:p>
          <a:p>
            <a:pPr lvl="1">
              <a:buFont typeface="Arial" panose="020B0604020202020204" pitchFamily="34" charset="0"/>
              <a:buChar char="•"/>
            </a:pPr>
            <a:r>
              <a:rPr lang="en-CA" sz="3000" dirty="0"/>
              <a:t>Study early! Ideally you want to start as early as you can.</a:t>
            </a:r>
          </a:p>
          <a:p>
            <a:pPr lvl="1">
              <a:buFont typeface="Arial" panose="020B0604020202020204" pitchFamily="34" charset="0"/>
              <a:buChar char="•"/>
            </a:pPr>
            <a:r>
              <a:rPr lang="en-CA" sz="3000" dirty="0"/>
              <a:t>In reality, allocate at least 3-4 days of study</a:t>
            </a:r>
          </a:p>
          <a:p>
            <a:pPr lvl="1">
              <a:buFont typeface="Arial" panose="020B0604020202020204" pitchFamily="34" charset="0"/>
              <a:buChar char="•"/>
            </a:pPr>
            <a:r>
              <a:rPr lang="en-CA" sz="3000" dirty="0"/>
              <a:t>Reiterate concepts and be able to </a:t>
            </a:r>
            <a:r>
              <a:rPr lang="en-CA" sz="3000" b="1" dirty="0"/>
              <a:t>apply</a:t>
            </a:r>
            <a:r>
              <a:rPr lang="en-CA" sz="3000" dirty="0"/>
              <a:t> them!</a:t>
            </a:r>
          </a:p>
          <a:p>
            <a:pPr lvl="1">
              <a:buFont typeface="Arial" panose="020B0604020202020204" pitchFamily="34" charset="0"/>
              <a:buChar char="•"/>
            </a:pPr>
            <a:r>
              <a:rPr lang="en-CA" sz="3000" dirty="0"/>
              <a:t>Don’t just look over concepts, be comfortable with </a:t>
            </a:r>
            <a:r>
              <a:rPr lang="en-CA" sz="3000" dirty="0" smtClean="0"/>
              <a:t>looking at </a:t>
            </a:r>
            <a:r>
              <a:rPr lang="en-CA" sz="3000" dirty="0"/>
              <a:t>code</a:t>
            </a:r>
            <a:r>
              <a:rPr lang="en-CA" sz="3000" dirty="0" smtClean="0"/>
              <a:t> </a:t>
            </a:r>
            <a:r>
              <a:rPr lang="en-CA" sz="3000" dirty="0"/>
              <a:t>(Python and Java</a:t>
            </a:r>
            <a:r>
              <a:rPr lang="en-CA" sz="3000" dirty="0" smtClean="0"/>
              <a:t>) as well</a:t>
            </a:r>
            <a:endParaRPr lang="en-CA" sz="3000" dirty="0"/>
          </a:p>
        </p:txBody>
      </p:sp>
    </p:spTree>
    <p:extLst>
      <p:ext uri="{BB962C8B-B14F-4D97-AF65-F5344CB8AC3E}">
        <p14:creationId xmlns:p14="http://schemas.microsoft.com/office/powerpoint/2010/main" val="39846205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Why do we prefer the uses relation to be a DAG?</a:t>
            </a:r>
          </a:p>
        </p:txBody>
      </p:sp>
      <p:sp>
        <p:nvSpPr>
          <p:cNvPr id="3" name="Content Placeholder 2"/>
          <p:cNvSpPr>
            <a:spLocks noGrp="1"/>
          </p:cNvSpPr>
          <p:nvPr>
            <p:ph idx="1"/>
          </p:nvPr>
        </p:nvSpPr>
        <p:spPr/>
        <p:txBody>
          <a:bodyPr/>
          <a:lstStyle/>
          <a:p>
            <a:endParaRPr lang="en-CA"/>
          </a:p>
        </p:txBody>
      </p:sp>
    </p:spTree>
    <p:extLst>
      <p:ext uri="{BB962C8B-B14F-4D97-AF65-F5344CB8AC3E}">
        <p14:creationId xmlns:p14="http://schemas.microsoft.com/office/powerpoint/2010/main" val="22790483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Why do we prefer the uses relation to be a DAG?</a:t>
            </a:r>
          </a:p>
        </p:txBody>
      </p:sp>
      <p:sp>
        <p:nvSpPr>
          <p:cNvPr id="3" name="Content Placeholder 2"/>
          <p:cNvSpPr>
            <a:spLocks noGrp="1"/>
          </p:cNvSpPr>
          <p:nvPr>
            <p:ph idx="1"/>
          </p:nvPr>
        </p:nvSpPr>
        <p:spPr/>
        <p:txBody>
          <a:bodyPr>
            <a:normAutofit/>
          </a:bodyPr>
          <a:lstStyle/>
          <a:p>
            <a:pPr>
              <a:buFont typeface="Arial" charset="0"/>
              <a:buChar char="•"/>
            </a:pPr>
            <a:r>
              <a:rPr lang="en-CA" sz="3000" dirty="0"/>
              <a:t>Prevents Circular referencing/usage</a:t>
            </a:r>
          </a:p>
          <a:p>
            <a:pPr>
              <a:buFont typeface="Arial" charset="0"/>
              <a:buChar char="•"/>
            </a:pPr>
            <a:r>
              <a:rPr lang="en-CA" sz="3000" dirty="0"/>
              <a:t>Helps separate concerns</a:t>
            </a:r>
          </a:p>
          <a:p>
            <a:pPr>
              <a:buFont typeface="Arial" charset="0"/>
              <a:buChar char="•"/>
            </a:pPr>
            <a:r>
              <a:rPr lang="en-CA" sz="3000" dirty="0"/>
              <a:t>Easier to maintain/manage</a:t>
            </a:r>
          </a:p>
          <a:p>
            <a:endParaRPr lang="en-CA" sz="3000" dirty="0"/>
          </a:p>
          <a:p>
            <a:r>
              <a:rPr lang="en-CA" sz="3000" dirty="0"/>
              <a:t>Fan-in vs Fan-out</a:t>
            </a:r>
          </a:p>
        </p:txBody>
      </p:sp>
    </p:spTree>
    <p:extLst>
      <p:ext uri="{BB962C8B-B14F-4D97-AF65-F5344CB8AC3E}">
        <p14:creationId xmlns:p14="http://schemas.microsoft.com/office/powerpoint/2010/main" val="17688957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Functional programming -Simple</a:t>
            </a:r>
          </a:p>
        </p:txBody>
      </p:sp>
      <p:sp>
        <p:nvSpPr>
          <p:cNvPr id="3" name="Content Placeholder 2"/>
          <p:cNvSpPr>
            <a:spLocks noGrp="1"/>
          </p:cNvSpPr>
          <p:nvPr>
            <p:ph idx="1"/>
          </p:nvPr>
        </p:nvSpPr>
        <p:spPr/>
        <p:txBody>
          <a:bodyPr/>
          <a:lstStyle/>
          <a:p>
            <a:r>
              <a:rPr lang="en-CA" sz="3000" dirty="0"/>
              <a:t>What does this output?</a:t>
            </a:r>
          </a:p>
          <a:p>
            <a:endParaRPr lang="en-CA" dirty="0"/>
          </a:p>
        </p:txBody>
      </p:sp>
      <p:pic>
        <p:nvPicPr>
          <p:cNvPr id="7" name="Picture 6"/>
          <p:cNvPicPr>
            <a:picLocks noChangeAspect="1"/>
          </p:cNvPicPr>
          <p:nvPr/>
        </p:nvPicPr>
        <p:blipFill>
          <a:blip r:embed="rId2"/>
          <a:stretch>
            <a:fillRect/>
          </a:stretch>
        </p:blipFill>
        <p:spPr>
          <a:xfrm>
            <a:off x="862012" y="2771775"/>
            <a:ext cx="10467975" cy="1314450"/>
          </a:xfrm>
          <a:prstGeom prst="rect">
            <a:avLst/>
          </a:prstGeom>
        </p:spPr>
      </p:pic>
    </p:spTree>
    <p:extLst>
      <p:ext uri="{BB962C8B-B14F-4D97-AF65-F5344CB8AC3E}">
        <p14:creationId xmlns:p14="http://schemas.microsoft.com/office/powerpoint/2010/main" val="24542792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Functional programming -Simple</a:t>
            </a:r>
          </a:p>
        </p:txBody>
      </p:sp>
      <p:sp>
        <p:nvSpPr>
          <p:cNvPr id="3" name="Content Placeholder 2"/>
          <p:cNvSpPr>
            <a:spLocks noGrp="1"/>
          </p:cNvSpPr>
          <p:nvPr>
            <p:ph idx="1"/>
          </p:nvPr>
        </p:nvSpPr>
        <p:spPr/>
        <p:txBody>
          <a:bodyPr>
            <a:normAutofit/>
          </a:bodyPr>
          <a:lstStyle/>
          <a:p>
            <a:r>
              <a:rPr lang="en-CA" sz="4000" dirty="0"/>
              <a:t>[0,1,4,9,16]</a:t>
            </a:r>
          </a:p>
        </p:txBody>
      </p:sp>
    </p:spTree>
    <p:extLst>
      <p:ext uri="{BB962C8B-B14F-4D97-AF65-F5344CB8AC3E}">
        <p14:creationId xmlns:p14="http://schemas.microsoft.com/office/powerpoint/2010/main" val="16108602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What does this return?</a:t>
            </a:r>
          </a:p>
        </p:txBody>
      </p:sp>
      <p:pic>
        <p:nvPicPr>
          <p:cNvPr id="4" name="Picture 3"/>
          <p:cNvPicPr>
            <a:picLocks noChangeAspect="1"/>
          </p:cNvPicPr>
          <p:nvPr/>
        </p:nvPicPr>
        <p:blipFill>
          <a:blip r:embed="rId2"/>
          <a:stretch>
            <a:fillRect/>
          </a:stretch>
        </p:blipFill>
        <p:spPr>
          <a:xfrm>
            <a:off x="1097280" y="1982205"/>
            <a:ext cx="7248525" cy="4161419"/>
          </a:xfrm>
          <a:prstGeom prst="rect">
            <a:avLst/>
          </a:prstGeom>
        </p:spPr>
      </p:pic>
    </p:spTree>
    <p:extLst>
      <p:ext uri="{BB962C8B-B14F-4D97-AF65-F5344CB8AC3E}">
        <p14:creationId xmlns:p14="http://schemas.microsoft.com/office/powerpoint/2010/main" val="18182124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Can an unambiguous specification be </a:t>
            </a:r>
            <a:r>
              <a:rPr lang="en-CA" b="1" dirty="0"/>
              <a:t>always</a:t>
            </a:r>
            <a:r>
              <a:rPr lang="en-CA" dirty="0"/>
              <a:t> validated? (Tricky)</a:t>
            </a:r>
          </a:p>
        </p:txBody>
      </p:sp>
      <p:sp>
        <p:nvSpPr>
          <p:cNvPr id="3" name="Content Placeholder 2"/>
          <p:cNvSpPr>
            <a:spLocks noGrp="1"/>
          </p:cNvSpPr>
          <p:nvPr>
            <p:ph idx="1"/>
          </p:nvPr>
        </p:nvSpPr>
        <p:spPr/>
        <p:txBody>
          <a:bodyPr/>
          <a:lstStyle/>
          <a:p>
            <a:endParaRPr lang="en-CA" dirty="0"/>
          </a:p>
        </p:txBody>
      </p:sp>
    </p:spTree>
    <p:extLst>
      <p:ext uri="{BB962C8B-B14F-4D97-AF65-F5344CB8AC3E}">
        <p14:creationId xmlns:p14="http://schemas.microsoft.com/office/powerpoint/2010/main" val="14967843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Can an unambiguous specification be </a:t>
            </a:r>
            <a:r>
              <a:rPr lang="en-CA" b="1" dirty="0"/>
              <a:t>always</a:t>
            </a:r>
            <a:r>
              <a:rPr lang="en-CA" dirty="0"/>
              <a:t> validated? (Tricky)</a:t>
            </a:r>
          </a:p>
        </p:txBody>
      </p:sp>
      <p:sp>
        <p:nvSpPr>
          <p:cNvPr id="3" name="Content Placeholder 2"/>
          <p:cNvSpPr>
            <a:spLocks noGrp="1"/>
          </p:cNvSpPr>
          <p:nvPr>
            <p:ph idx="1"/>
          </p:nvPr>
        </p:nvSpPr>
        <p:spPr/>
        <p:txBody>
          <a:bodyPr>
            <a:normAutofit/>
          </a:bodyPr>
          <a:lstStyle/>
          <a:p>
            <a:r>
              <a:rPr lang="en-CA" sz="4000" b="1" dirty="0"/>
              <a:t>No it cannot.</a:t>
            </a:r>
          </a:p>
        </p:txBody>
      </p:sp>
    </p:spTree>
    <p:extLst>
      <p:ext uri="{BB962C8B-B14F-4D97-AF65-F5344CB8AC3E}">
        <p14:creationId xmlns:p14="http://schemas.microsoft.com/office/powerpoint/2010/main" val="8635977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What is the use of header guards in C++?</a:t>
            </a:r>
            <a:endParaRPr lang="en-CA" dirty="0"/>
          </a:p>
        </p:txBody>
      </p:sp>
      <p:sp>
        <p:nvSpPr>
          <p:cNvPr id="3" name="Content Placeholder 2"/>
          <p:cNvSpPr>
            <a:spLocks noGrp="1"/>
          </p:cNvSpPr>
          <p:nvPr>
            <p:ph idx="1"/>
          </p:nvPr>
        </p:nvSpPr>
        <p:spPr/>
        <p:txBody>
          <a:bodyPr>
            <a:normAutofit/>
          </a:bodyPr>
          <a:lstStyle/>
          <a:p>
            <a:r>
              <a:rPr lang="en-US" sz="4000" dirty="0"/>
              <a:t>#</a:t>
            </a:r>
            <a:r>
              <a:rPr lang="en-US" sz="4000" dirty="0" err="1"/>
              <a:t>ifndef</a:t>
            </a:r>
            <a:r>
              <a:rPr lang="en-US" sz="4000" dirty="0"/>
              <a:t> NAMEOFFILE_H </a:t>
            </a:r>
            <a:endParaRPr lang="en-US" sz="4000" dirty="0" smtClean="0"/>
          </a:p>
          <a:p>
            <a:r>
              <a:rPr lang="en-US" sz="4000" dirty="0" smtClean="0"/>
              <a:t>#</a:t>
            </a:r>
            <a:r>
              <a:rPr lang="en-US" sz="4000" dirty="0"/>
              <a:t>define NAMEOFFILE_H </a:t>
            </a:r>
            <a:endParaRPr lang="en-US" sz="4000" dirty="0" smtClean="0"/>
          </a:p>
          <a:p>
            <a:r>
              <a:rPr lang="en-US" sz="4000" dirty="0" smtClean="0"/>
              <a:t>... </a:t>
            </a:r>
          </a:p>
          <a:p>
            <a:r>
              <a:rPr lang="en-US" sz="4000" dirty="0" smtClean="0"/>
              <a:t>#</a:t>
            </a:r>
            <a:r>
              <a:rPr lang="en-US" sz="4000" dirty="0" err="1"/>
              <a:t>endif</a:t>
            </a:r>
            <a:r>
              <a:rPr lang="en-US" sz="4000" dirty="0"/>
              <a:t> </a:t>
            </a:r>
            <a:endParaRPr lang="en-US" sz="4000" dirty="0"/>
          </a:p>
          <a:p>
            <a:endParaRPr lang="en-CA" sz="4000" dirty="0"/>
          </a:p>
        </p:txBody>
      </p:sp>
    </p:spTree>
    <p:extLst>
      <p:ext uri="{BB962C8B-B14F-4D97-AF65-F5344CB8AC3E}">
        <p14:creationId xmlns:p14="http://schemas.microsoft.com/office/powerpoint/2010/main" val="2965078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What is the use of header guards in C++?</a:t>
            </a:r>
            <a:endParaRPr lang="en-CA" dirty="0"/>
          </a:p>
        </p:txBody>
      </p:sp>
      <p:sp>
        <p:nvSpPr>
          <p:cNvPr id="3" name="Content Placeholder 2"/>
          <p:cNvSpPr>
            <a:spLocks noGrp="1"/>
          </p:cNvSpPr>
          <p:nvPr>
            <p:ph idx="1"/>
          </p:nvPr>
        </p:nvSpPr>
        <p:spPr/>
        <p:txBody>
          <a:bodyPr>
            <a:normAutofit/>
          </a:bodyPr>
          <a:lstStyle/>
          <a:p>
            <a:r>
              <a:rPr lang="en-US" sz="4000" dirty="0" smtClean="0"/>
              <a:t>It prevents </a:t>
            </a:r>
            <a:r>
              <a:rPr lang="en-US" sz="4000" dirty="0"/>
              <a:t>headers from being substituted more than once while preprocessing a source file </a:t>
            </a:r>
            <a:endParaRPr lang="en-US" sz="4000" dirty="0"/>
          </a:p>
          <a:p>
            <a:endParaRPr lang="en-CA" sz="4000" dirty="0"/>
          </a:p>
        </p:txBody>
      </p:sp>
    </p:spTree>
    <p:extLst>
      <p:ext uri="{BB962C8B-B14F-4D97-AF65-F5344CB8AC3E}">
        <p14:creationId xmlns:p14="http://schemas.microsoft.com/office/powerpoint/2010/main" val="34510731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What is initializer list?</a:t>
            </a:r>
            <a:endParaRPr lang="en-CA" dirty="0"/>
          </a:p>
        </p:txBody>
      </p:sp>
      <p:sp>
        <p:nvSpPr>
          <p:cNvPr id="3" name="Content Placeholder 2"/>
          <p:cNvSpPr>
            <a:spLocks noGrp="1"/>
          </p:cNvSpPr>
          <p:nvPr>
            <p:ph idx="1"/>
          </p:nvPr>
        </p:nvSpPr>
        <p:spPr/>
        <p:txBody>
          <a:bodyPr/>
          <a:lstStyle/>
          <a:p>
            <a:endParaRPr lang="en-CA" dirty="0"/>
          </a:p>
        </p:txBody>
      </p:sp>
    </p:spTree>
    <p:extLst>
      <p:ext uri="{BB962C8B-B14F-4D97-AF65-F5344CB8AC3E}">
        <p14:creationId xmlns:p14="http://schemas.microsoft.com/office/powerpoint/2010/main" val="7501617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Study plan</a:t>
            </a:r>
          </a:p>
        </p:txBody>
      </p:sp>
      <p:sp>
        <p:nvSpPr>
          <p:cNvPr id="3" name="Content Placeholder 2"/>
          <p:cNvSpPr>
            <a:spLocks noGrp="1"/>
          </p:cNvSpPr>
          <p:nvPr>
            <p:ph idx="1"/>
          </p:nvPr>
        </p:nvSpPr>
        <p:spPr/>
        <p:txBody>
          <a:bodyPr>
            <a:normAutofit/>
          </a:bodyPr>
          <a:lstStyle/>
          <a:p>
            <a:pPr marL="0" indent="0">
              <a:buNone/>
            </a:pPr>
            <a:r>
              <a:rPr lang="en-CA" sz="3000" dirty="0"/>
              <a:t>Day one: Go through all midterm questions and pre-midterm material</a:t>
            </a:r>
          </a:p>
          <a:p>
            <a:pPr marL="0" indent="0">
              <a:buNone/>
            </a:pPr>
            <a:r>
              <a:rPr lang="en-CA" sz="3000" dirty="0"/>
              <a:t>Day two-three: Go through all material post midterm and answer questions on lecture slides</a:t>
            </a:r>
          </a:p>
          <a:p>
            <a:pPr marL="0" indent="0">
              <a:buNone/>
            </a:pPr>
            <a:r>
              <a:rPr lang="en-CA" sz="3000" dirty="0"/>
              <a:t>Day four-five: Re-iterate all concepts and be able to apply them to questions</a:t>
            </a:r>
          </a:p>
        </p:txBody>
      </p:sp>
    </p:spTree>
    <p:extLst>
      <p:ext uri="{BB962C8B-B14F-4D97-AF65-F5344CB8AC3E}">
        <p14:creationId xmlns:p14="http://schemas.microsoft.com/office/powerpoint/2010/main" val="3391030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What is initializer list?</a:t>
            </a:r>
            <a:endParaRPr lang="en-CA" dirty="0"/>
          </a:p>
        </p:txBody>
      </p:sp>
      <p:sp>
        <p:nvSpPr>
          <p:cNvPr id="3" name="Content Placeholder 2"/>
          <p:cNvSpPr>
            <a:spLocks noGrp="1"/>
          </p:cNvSpPr>
          <p:nvPr>
            <p:ph idx="1"/>
          </p:nvPr>
        </p:nvSpPr>
        <p:spPr/>
        <p:txBody>
          <a:bodyPr>
            <a:normAutofit/>
          </a:bodyPr>
          <a:lstStyle/>
          <a:p>
            <a:r>
              <a:rPr lang="en-US" sz="3200" dirty="0"/>
              <a:t>Initializer lists are used to initialize class variables immediately with values when the class is being instantiated – no default values are constructed for fields with initializers</a:t>
            </a:r>
            <a:br>
              <a:rPr lang="en-US" sz="3200" dirty="0"/>
            </a:br>
            <a:endParaRPr lang="en-US" sz="3200" dirty="0">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7280" y="3542324"/>
            <a:ext cx="5613400" cy="1765300"/>
          </a:xfrm>
          <a:prstGeom prst="rect">
            <a:avLst/>
          </a:prstGeom>
        </p:spPr>
      </p:pic>
    </p:spTree>
    <p:extLst>
      <p:ext uri="{BB962C8B-B14F-4D97-AF65-F5344CB8AC3E}">
        <p14:creationId xmlns:p14="http://schemas.microsoft.com/office/powerpoint/2010/main" val="7822090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Verification versus Validation?</a:t>
            </a:r>
          </a:p>
        </p:txBody>
      </p:sp>
    </p:spTree>
    <p:extLst>
      <p:ext uri="{BB962C8B-B14F-4D97-AF65-F5344CB8AC3E}">
        <p14:creationId xmlns:p14="http://schemas.microsoft.com/office/powerpoint/2010/main" val="82141370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Verification versus Validation?</a:t>
            </a:r>
          </a:p>
        </p:txBody>
      </p:sp>
      <p:pic>
        <p:nvPicPr>
          <p:cNvPr id="4" name="Picture 3"/>
          <p:cNvPicPr>
            <a:picLocks noChangeAspect="1"/>
          </p:cNvPicPr>
          <p:nvPr/>
        </p:nvPicPr>
        <p:blipFill>
          <a:blip r:embed="rId2"/>
          <a:stretch>
            <a:fillRect/>
          </a:stretch>
        </p:blipFill>
        <p:spPr>
          <a:xfrm>
            <a:off x="1076325" y="2295525"/>
            <a:ext cx="10039350" cy="2266950"/>
          </a:xfrm>
          <a:prstGeom prst="rect">
            <a:avLst/>
          </a:prstGeom>
        </p:spPr>
      </p:pic>
    </p:spTree>
    <p:extLst>
      <p:ext uri="{BB962C8B-B14F-4D97-AF65-F5344CB8AC3E}">
        <p14:creationId xmlns:p14="http://schemas.microsoft.com/office/powerpoint/2010/main" val="32561431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What is the minimum amount of tests to cover all the code?</a:t>
            </a:r>
          </a:p>
        </p:txBody>
      </p:sp>
      <p:pic>
        <p:nvPicPr>
          <p:cNvPr id="4" name="Picture 3"/>
          <p:cNvPicPr>
            <a:picLocks noChangeAspect="1"/>
          </p:cNvPicPr>
          <p:nvPr/>
        </p:nvPicPr>
        <p:blipFill>
          <a:blip r:embed="rId2"/>
          <a:stretch>
            <a:fillRect/>
          </a:stretch>
        </p:blipFill>
        <p:spPr>
          <a:xfrm>
            <a:off x="1097280" y="2892142"/>
            <a:ext cx="9545320" cy="1425857"/>
          </a:xfrm>
          <a:prstGeom prst="rect">
            <a:avLst/>
          </a:prstGeom>
        </p:spPr>
      </p:pic>
    </p:spTree>
    <p:extLst>
      <p:ext uri="{BB962C8B-B14F-4D97-AF65-F5344CB8AC3E}">
        <p14:creationId xmlns:p14="http://schemas.microsoft.com/office/powerpoint/2010/main" val="4496880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What is the minimum amount of tests to cover all the code?</a:t>
            </a:r>
          </a:p>
        </p:txBody>
      </p:sp>
      <p:sp>
        <p:nvSpPr>
          <p:cNvPr id="3" name="Content Placeholder 2"/>
          <p:cNvSpPr>
            <a:spLocks noGrp="1"/>
          </p:cNvSpPr>
          <p:nvPr>
            <p:ph idx="1"/>
          </p:nvPr>
        </p:nvSpPr>
        <p:spPr/>
        <p:txBody>
          <a:bodyPr/>
          <a:lstStyle/>
          <a:p>
            <a:r>
              <a:rPr lang="en-CA" dirty="0"/>
              <a:t>Two tests</a:t>
            </a:r>
          </a:p>
        </p:txBody>
      </p:sp>
      <p:pic>
        <p:nvPicPr>
          <p:cNvPr id="4" name="Picture 3"/>
          <p:cNvPicPr>
            <a:picLocks noChangeAspect="1"/>
          </p:cNvPicPr>
          <p:nvPr/>
        </p:nvPicPr>
        <p:blipFill>
          <a:blip r:embed="rId2"/>
          <a:stretch>
            <a:fillRect/>
          </a:stretch>
        </p:blipFill>
        <p:spPr>
          <a:xfrm>
            <a:off x="1021080" y="3073818"/>
            <a:ext cx="10491470" cy="1567191"/>
          </a:xfrm>
          <a:prstGeom prst="rect">
            <a:avLst/>
          </a:prstGeom>
        </p:spPr>
      </p:pic>
    </p:spTree>
    <p:extLst>
      <p:ext uri="{BB962C8B-B14F-4D97-AF65-F5344CB8AC3E}">
        <p14:creationId xmlns:p14="http://schemas.microsoft.com/office/powerpoint/2010/main" val="304036886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What is the minimum amount of tests to cover all the minimum condition criteria?</a:t>
            </a:r>
          </a:p>
        </p:txBody>
      </p:sp>
      <p:sp>
        <p:nvSpPr>
          <p:cNvPr id="3" name="Content Placeholder 2"/>
          <p:cNvSpPr>
            <a:spLocks noGrp="1"/>
          </p:cNvSpPr>
          <p:nvPr>
            <p:ph idx="1"/>
          </p:nvPr>
        </p:nvSpPr>
        <p:spPr/>
        <p:txBody>
          <a:bodyPr/>
          <a:lstStyle/>
          <a:p>
            <a:endParaRPr lang="en-CA" dirty="0"/>
          </a:p>
        </p:txBody>
      </p:sp>
      <p:pic>
        <p:nvPicPr>
          <p:cNvPr id="4" name="Picture 3"/>
          <p:cNvPicPr>
            <a:picLocks noChangeAspect="1"/>
          </p:cNvPicPr>
          <p:nvPr/>
        </p:nvPicPr>
        <p:blipFill>
          <a:blip r:embed="rId2"/>
          <a:stretch>
            <a:fillRect/>
          </a:stretch>
        </p:blipFill>
        <p:spPr>
          <a:xfrm>
            <a:off x="1021080" y="3073818"/>
            <a:ext cx="10491470" cy="1567191"/>
          </a:xfrm>
          <a:prstGeom prst="rect">
            <a:avLst/>
          </a:prstGeom>
        </p:spPr>
      </p:pic>
    </p:spTree>
    <p:extLst>
      <p:ext uri="{BB962C8B-B14F-4D97-AF65-F5344CB8AC3E}">
        <p14:creationId xmlns:p14="http://schemas.microsoft.com/office/powerpoint/2010/main" val="7260297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What is the minimum amount of tests to cover all the minimum condition criteria?</a:t>
            </a:r>
          </a:p>
        </p:txBody>
      </p:sp>
      <p:sp>
        <p:nvSpPr>
          <p:cNvPr id="3" name="Content Placeholder 2"/>
          <p:cNvSpPr>
            <a:spLocks noGrp="1"/>
          </p:cNvSpPr>
          <p:nvPr>
            <p:ph idx="1"/>
          </p:nvPr>
        </p:nvSpPr>
        <p:spPr/>
        <p:txBody>
          <a:bodyPr/>
          <a:lstStyle/>
          <a:p>
            <a:r>
              <a:rPr lang="en-CA" dirty="0"/>
              <a:t>2 tests, one to exercise the first if condition, one to exercise the else statement</a:t>
            </a:r>
          </a:p>
        </p:txBody>
      </p:sp>
      <p:pic>
        <p:nvPicPr>
          <p:cNvPr id="4" name="Picture 3"/>
          <p:cNvPicPr>
            <a:picLocks noChangeAspect="1"/>
          </p:cNvPicPr>
          <p:nvPr/>
        </p:nvPicPr>
        <p:blipFill>
          <a:blip r:embed="rId2"/>
          <a:stretch>
            <a:fillRect/>
          </a:stretch>
        </p:blipFill>
        <p:spPr>
          <a:xfrm>
            <a:off x="1021080" y="3073818"/>
            <a:ext cx="10491470" cy="1567191"/>
          </a:xfrm>
          <a:prstGeom prst="rect">
            <a:avLst/>
          </a:prstGeom>
        </p:spPr>
      </p:pic>
    </p:spTree>
    <p:extLst>
      <p:ext uri="{BB962C8B-B14F-4D97-AF65-F5344CB8AC3E}">
        <p14:creationId xmlns:p14="http://schemas.microsoft.com/office/powerpoint/2010/main" val="22828775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Edge case testing</a:t>
            </a:r>
          </a:p>
        </p:txBody>
      </p:sp>
      <p:sp>
        <p:nvSpPr>
          <p:cNvPr id="3" name="Content Placeholder 2"/>
          <p:cNvSpPr>
            <a:spLocks noGrp="1"/>
          </p:cNvSpPr>
          <p:nvPr>
            <p:ph idx="1"/>
          </p:nvPr>
        </p:nvSpPr>
        <p:spPr/>
        <p:txBody>
          <a:bodyPr>
            <a:normAutofit/>
          </a:bodyPr>
          <a:lstStyle/>
          <a:p>
            <a:pPr marL="0" indent="0">
              <a:buNone/>
            </a:pPr>
            <a:r>
              <a:rPr lang="en-CA" sz="3000" dirty="0"/>
              <a:t>Imagine that we have to implement an Integer Set data structure and we had to implement the function ‘Add’ for the data structure. What kind of edge cases should we test for?</a:t>
            </a:r>
          </a:p>
        </p:txBody>
      </p:sp>
    </p:spTree>
    <p:extLst>
      <p:ext uri="{BB962C8B-B14F-4D97-AF65-F5344CB8AC3E}">
        <p14:creationId xmlns:p14="http://schemas.microsoft.com/office/powerpoint/2010/main" val="21803677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Edge case testing</a:t>
            </a:r>
          </a:p>
        </p:txBody>
      </p:sp>
      <p:sp>
        <p:nvSpPr>
          <p:cNvPr id="3" name="Content Placeholder 2"/>
          <p:cNvSpPr>
            <a:spLocks noGrp="1"/>
          </p:cNvSpPr>
          <p:nvPr>
            <p:ph idx="1"/>
          </p:nvPr>
        </p:nvSpPr>
        <p:spPr>
          <a:xfrm>
            <a:off x="1097280" y="1820049"/>
            <a:ext cx="10058400" cy="4023360"/>
          </a:xfrm>
        </p:spPr>
        <p:txBody>
          <a:bodyPr/>
          <a:lstStyle/>
          <a:p>
            <a:pPr marL="0" indent="0">
              <a:buNone/>
            </a:pPr>
            <a:r>
              <a:rPr lang="en-CA" sz="3000" dirty="0"/>
              <a:t>Sample Answer:</a:t>
            </a:r>
          </a:p>
          <a:p>
            <a:pPr marL="457200" indent="-457200">
              <a:buFont typeface="+mj-lt"/>
              <a:buAutoNum type="arabicPeriod"/>
            </a:pPr>
            <a:r>
              <a:rPr lang="en-CA" sz="3000" dirty="0"/>
              <a:t>An existing number in the set</a:t>
            </a:r>
          </a:p>
          <a:p>
            <a:pPr marL="457200" indent="-457200">
              <a:buFont typeface="+mj-lt"/>
              <a:buAutoNum type="arabicPeriod"/>
            </a:pPr>
            <a:r>
              <a:rPr lang="en-CA" sz="3000" dirty="0"/>
              <a:t>Largest/Smallest integer</a:t>
            </a:r>
          </a:p>
          <a:p>
            <a:pPr marL="457200" indent="-457200">
              <a:buFont typeface="+mj-lt"/>
              <a:buAutoNum type="arabicPeriod"/>
            </a:pPr>
            <a:r>
              <a:rPr lang="en-CA" sz="3000" dirty="0"/>
              <a:t>Adding to the Set size limit (if there is one)</a:t>
            </a:r>
          </a:p>
          <a:p>
            <a:pPr marL="457200" indent="-457200">
              <a:buFont typeface="+mj-lt"/>
              <a:buAutoNum type="arabicPeriod"/>
            </a:pPr>
            <a:r>
              <a:rPr lang="en-CA" sz="3000" dirty="0"/>
              <a:t>Adding to an empty set</a:t>
            </a:r>
          </a:p>
        </p:txBody>
      </p:sp>
    </p:spTree>
    <p:extLst>
      <p:ext uri="{BB962C8B-B14F-4D97-AF65-F5344CB8AC3E}">
        <p14:creationId xmlns:p14="http://schemas.microsoft.com/office/powerpoint/2010/main" val="308056294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7368626" cy="653482"/>
          </a:xfrm>
        </p:spPr>
        <p:txBody>
          <a:bodyPr>
            <a:normAutofit fontScale="90000"/>
          </a:bodyPr>
          <a:lstStyle/>
          <a:p>
            <a:r>
              <a:rPr lang="en-CA" dirty="0"/>
              <a:t>Harder testing question</a:t>
            </a:r>
          </a:p>
        </p:txBody>
      </p:sp>
      <p:pic>
        <p:nvPicPr>
          <p:cNvPr id="4" name="Content Placeholder 3"/>
          <p:cNvPicPr>
            <a:picLocks noGrp="1" noChangeAspect="1"/>
          </p:cNvPicPr>
          <p:nvPr>
            <p:ph idx="1"/>
          </p:nvPr>
        </p:nvPicPr>
        <p:blipFill>
          <a:blip r:embed="rId2"/>
          <a:stretch>
            <a:fillRect/>
          </a:stretch>
        </p:blipFill>
        <p:spPr>
          <a:xfrm>
            <a:off x="1097279" y="940086"/>
            <a:ext cx="8868653" cy="5308798"/>
          </a:xfrm>
          <a:prstGeom prst="rect">
            <a:avLst/>
          </a:prstGeom>
        </p:spPr>
      </p:pic>
    </p:spTree>
    <p:extLst>
      <p:ext uri="{BB962C8B-B14F-4D97-AF65-F5344CB8AC3E}">
        <p14:creationId xmlns:p14="http://schemas.microsoft.com/office/powerpoint/2010/main" val="27738957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What to do during the exam?</a:t>
            </a:r>
          </a:p>
        </p:txBody>
      </p:sp>
      <p:sp>
        <p:nvSpPr>
          <p:cNvPr id="3" name="Content Placeholder 2"/>
          <p:cNvSpPr>
            <a:spLocks noGrp="1"/>
          </p:cNvSpPr>
          <p:nvPr>
            <p:ph idx="1"/>
          </p:nvPr>
        </p:nvSpPr>
        <p:spPr/>
        <p:txBody>
          <a:bodyPr/>
          <a:lstStyle/>
          <a:p>
            <a:r>
              <a:rPr lang="en-CA" sz="3000" dirty="0"/>
              <a:t>Break down the question. What is it asking for?</a:t>
            </a:r>
          </a:p>
          <a:p>
            <a:endParaRPr lang="en-CA" sz="3000" dirty="0"/>
          </a:p>
          <a:p>
            <a:r>
              <a:rPr lang="en-CA" sz="3000" dirty="0"/>
              <a:t>Two good approaches to M/C:</a:t>
            </a:r>
          </a:p>
          <a:p>
            <a:r>
              <a:rPr lang="en-CA" sz="3000" dirty="0"/>
              <a:t>Eliminate all answers that seem impossible or don’t fit</a:t>
            </a:r>
          </a:p>
          <a:p>
            <a:r>
              <a:rPr lang="en-CA" sz="3000" dirty="0"/>
              <a:t>Divide and conquer the question, break down the question into smaller sub problems and combine the answers together</a:t>
            </a:r>
          </a:p>
        </p:txBody>
      </p:sp>
    </p:spTree>
    <p:extLst>
      <p:ext uri="{BB962C8B-B14F-4D97-AF65-F5344CB8AC3E}">
        <p14:creationId xmlns:p14="http://schemas.microsoft.com/office/powerpoint/2010/main" val="35701237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Answer D also unreachable at:</a:t>
            </a:r>
          </a:p>
        </p:txBody>
      </p:sp>
      <p:pic>
        <p:nvPicPr>
          <p:cNvPr id="4" name="Content Placeholder 3"/>
          <p:cNvPicPr>
            <a:picLocks noGrp="1" noChangeAspect="1"/>
          </p:cNvPicPr>
          <p:nvPr>
            <p:ph idx="1"/>
          </p:nvPr>
        </p:nvPicPr>
        <p:blipFill>
          <a:blip r:embed="rId2"/>
          <a:stretch>
            <a:fillRect/>
          </a:stretch>
        </p:blipFill>
        <p:spPr>
          <a:xfrm>
            <a:off x="1097280" y="2132958"/>
            <a:ext cx="5753100" cy="2686050"/>
          </a:xfrm>
          <a:prstGeom prst="rect">
            <a:avLst/>
          </a:prstGeom>
        </p:spPr>
      </p:pic>
      <p:sp>
        <p:nvSpPr>
          <p:cNvPr id="5" name="Rectangle 4"/>
          <p:cNvSpPr/>
          <p:nvPr/>
        </p:nvSpPr>
        <p:spPr>
          <a:xfrm>
            <a:off x="1714500" y="4337050"/>
            <a:ext cx="1974850" cy="342900"/>
          </a:xfrm>
          <a:prstGeom prst="rect">
            <a:avLst/>
          </a:prstGeom>
          <a:solidFill>
            <a:schemeClr val="accent1">
              <a:alpha val="3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108635185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endParaRPr lang="en-CA"/>
          </a:p>
        </p:txBody>
      </p:sp>
    </p:spTree>
    <p:extLst>
      <p:ext uri="{BB962C8B-B14F-4D97-AF65-F5344CB8AC3E}">
        <p14:creationId xmlns:p14="http://schemas.microsoft.com/office/powerpoint/2010/main" val="34695225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endParaRPr lang="en-CA"/>
          </a:p>
        </p:txBody>
      </p:sp>
    </p:spTree>
    <p:extLst>
      <p:ext uri="{BB962C8B-B14F-4D97-AF65-F5344CB8AC3E}">
        <p14:creationId xmlns:p14="http://schemas.microsoft.com/office/powerpoint/2010/main" val="80851540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endParaRPr lang="en-CA"/>
          </a:p>
        </p:txBody>
      </p:sp>
    </p:spTree>
    <p:extLst>
      <p:ext uri="{BB962C8B-B14F-4D97-AF65-F5344CB8AC3E}">
        <p14:creationId xmlns:p14="http://schemas.microsoft.com/office/powerpoint/2010/main" val="15894276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Questions before we start review?</a:t>
            </a:r>
          </a:p>
        </p:txBody>
      </p:sp>
    </p:spTree>
    <p:extLst>
      <p:ext uri="{BB962C8B-B14F-4D97-AF65-F5344CB8AC3E}">
        <p14:creationId xmlns:p14="http://schemas.microsoft.com/office/powerpoint/2010/main" val="30502343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Correctness versus reliability versus robustness</a:t>
            </a:r>
          </a:p>
        </p:txBody>
      </p:sp>
      <p:sp>
        <p:nvSpPr>
          <p:cNvPr id="3" name="Content Placeholder 2"/>
          <p:cNvSpPr>
            <a:spLocks noGrp="1"/>
          </p:cNvSpPr>
          <p:nvPr>
            <p:ph idx="1"/>
          </p:nvPr>
        </p:nvSpPr>
        <p:spPr/>
        <p:txBody>
          <a:bodyPr/>
          <a:lstStyle/>
          <a:p>
            <a:r>
              <a:rPr lang="en-CA" sz="3000" dirty="0"/>
              <a:t>What is the difference between these 3 qualities?</a:t>
            </a:r>
          </a:p>
          <a:p>
            <a:endParaRPr lang="en-CA" dirty="0"/>
          </a:p>
        </p:txBody>
      </p:sp>
    </p:spTree>
    <p:extLst>
      <p:ext uri="{BB962C8B-B14F-4D97-AF65-F5344CB8AC3E}">
        <p14:creationId xmlns:p14="http://schemas.microsoft.com/office/powerpoint/2010/main" val="26253801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Correctness versus reliability versus robustness</a:t>
            </a:r>
          </a:p>
        </p:txBody>
      </p:sp>
      <p:sp>
        <p:nvSpPr>
          <p:cNvPr id="3" name="Content Placeholder 2"/>
          <p:cNvSpPr>
            <a:spLocks noGrp="1"/>
          </p:cNvSpPr>
          <p:nvPr>
            <p:ph idx="1"/>
          </p:nvPr>
        </p:nvSpPr>
        <p:spPr/>
        <p:txBody>
          <a:bodyPr>
            <a:noAutofit/>
          </a:bodyPr>
          <a:lstStyle/>
          <a:p>
            <a:r>
              <a:rPr lang="en-CA" sz="2600" b="1" dirty="0">
                <a:latin typeface="Calibri" charset="0"/>
                <a:ea typeface="Calibri" charset="0"/>
                <a:cs typeface="Calibri" charset="0"/>
              </a:rPr>
              <a:t>Correctness</a:t>
            </a:r>
          </a:p>
          <a:p>
            <a:r>
              <a:rPr lang="en-CA" sz="2600" dirty="0">
                <a:latin typeface="Calibri" charset="0"/>
                <a:ea typeface="Calibri" charset="0"/>
                <a:cs typeface="Calibri" charset="0"/>
              </a:rPr>
              <a:t>A software product is correct if it satisfies its requirements specification</a:t>
            </a:r>
          </a:p>
          <a:p>
            <a:r>
              <a:rPr lang="en-CA" sz="2600" b="1" dirty="0">
                <a:latin typeface="Calibri" charset="0"/>
                <a:ea typeface="Calibri" charset="0"/>
                <a:cs typeface="Calibri" charset="0"/>
              </a:rPr>
              <a:t>Reliability</a:t>
            </a:r>
          </a:p>
          <a:p>
            <a:r>
              <a:rPr lang="en-CA" sz="2600" dirty="0">
                <a:latin typeface="Calibri" charset="0"/>
                <a:ea typeface="Calibri" charset="0"/>
                <a:cs typeface="Calibri" charset="0"/>
              </a:rPr>
              <a:t>A software product is reliable if it usually does what is intended to do</a:t>
            </a:r>
          </a:p>
          <a:p>
            <a:r>
              <a:rPr lang="en-CA" sz="2600" b="1" dirty="0">
                <a:latin typeface="Calibri" charset="0"/>
                <a:ea typeface="Calibri" charset="0"/>
                <a:cs typeface="Calibri" charset="0"/>
              </a:rPr>
              <a:t>Robustness</a:t>
            </a:r>
          </a:p>
          <a:p>
            <a:r>
              <a:rPr lang="en-CA" sz="2600" dirty="0">
                <a:latin typeface="Calibri" charset="0"/>
                <a:ea typeface="Calibri" charset="0"/>
                <a:cs typeface="Calibri" charset="0"/>
              </a:rPr>
              <a:t>A software product is robust if it behaves reasonably even in unanticipated or exceptional situations</a:t>
            </a:r>
          </a:p>
          <a:p>
            <a:r>
              <a:rPr lang="en-CA" sz="2600" dirty="0">
                <a:latin typeface="Calibri" charset="0"/>
                <a:ea typeface="Calibri" charset="0"/>
                <a:cs typeface="Calibri" charset="0"/>
              </a:rPr>
              <a:t>Does a correct software product need to be robust?</a:t>
            </a:r>
          </a:p>
        </p:txBody>
      </p:sp>
    </p:spTree>
    <p:extLst>
      <p:ext uri="{BB962C8B-B14F-4D97-AF65-F5344CB8AC3E}">
        <p14:creationId xmlns:p14="http://schemas.microsoft.com/office/powerpoint/2010/main" val="15148318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What are the components to the software development process?</a:t>
            </a:r>
          </a:p>
        </p:txBody>
      </p:sp>
      <p:sp>
        <p:nvSpPr>
          <p:cNvPr id="3" name="Content Placeholder 2"/>
          <p:cNvSpPr>
            <a:spLocks noGrp="1"/>
          </p:cNvSpPr>
          <p:nvPr>
            <p:ph idx="1"/>
          </p:nvPr>
        </p:nvSpPr>
        <p:spPr/>
        <p:txBody>
          <a:bodyPr/>
          <a:lstStyle/>
          <a:p>
            <a:pPr marL="457200" indent="-457200">
              <a:buFont typeface="+mj-lt"/>
              <a:buAutoNum type="arabicPeriod"/>
            </a:pPr>
            <a:endParaRPr lang="en-CA" dirty="0"/>
          </a:p>
        </p:txBody>
      </p:sp>
    </p:spTree>
    <p:extLst>
      <p:ext uri="{BB962C8B-B14F-4D97-AF65-F5344CB8AC3E}">
        <p14:creationId xmlns:p14="http://schemas.microsoft.com/office/powerpoint/2010/main" val="34916484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What are the components to the software development process?</a:t>
            </a:r>
          </a:p>
        </p:txBody>
      </p:sp>
      <p:sp>
        <p:nvSpPr>
          <p:cNvPr id="3" name="Content Placeholder 2"/>
          <p:cNvSpPr>
            <a:spLocks noGrp="1"/>
          </p:cNvSpPr>
          <p:nvPr>
            <p:ph idx="1"/>
          </p:nvPr>
        </p:nvSpPr>
        <p:spPr/>
        <p:txBody>
          <a:bodyPr>
            <a:normAutofit/>
          </a:bodyPr>
          <a:lstStyle/>
          <a:p>
            <a:pPr marL="457200" indent="-457200">
              <a:buFont typeface="+mj-lt"/>
              <a:buAutoNum type="arabicPeriod"/>
            </a:pPr>
            <a:r>
              <a:rPr lang="en-CA" sz="3000" dirty="0"/>
              <a:t>Requirements</a:t>
            </a:r>
          </a:p>
          <a:p>
            <a:pPr marL="457200" indent="-457200">
              <a:buFont typeface="+mj-lt"/>
              <a:buAutoNum type="arabicPeriod"/>
            </a:pPr>
            <a:r>
              <a:rPr lang="en-CA" sz="3000" dirty="0"/>
              <a:t>Design</a:t>
            </a:r>
          </a:p>
          <a:p>
            <a:pPr marL="457200" indent="-457200">
              <a:buFont typeface="+mj-lt"/>
              <a:buAutoNum type="arabicPeriod"/>
            </a:pPr>
            <a:r>
              <a:rPr lang="en-CA" sz="3000" dirty="0"/>
              <a:t>Implementation</a:t>
            </a:r>
          </a:p>
          <a:p>
            <a:pPr marL="457200" indent="-457200">
              <a:buFont typeface="+mj-lt"/>
              <a:buAutoNum type="arabicPeriod"/>
            </a:pPr>
            <a:r>
              <a:rPr lang="en-CA" sz="3000" dirty="0"/>
              <a:t>Verification</a:t>
            </a:r>
          </a:p>
          <a:p>
            <a:pPr marL="457200" indent="-457200">
              <a:buFont typeface="+mj-lt"/>
              <a:buAutoNum type="arabicPeriod"/>
            </a:pPr>
            <a:r>
              <a:rPr lang="en-CA" sz="3000" dirty="0"/>
              <a:t>Delivery and Maintenance</a:t>
            </a:r>
          </a:p>
          <a:p>
            <a:endParaRPr lang="en-CA" sz="3000" dirty="0"/>
          </a:p>
        </p:txBody>
      </p:sp>
    </p:spTree>
    <p:extLst>
      <p:ext uri="{BB962C8B-B14F-4D97-AF65-F5344CB8AC3E}">
        <p14:creationId xmlns:p14="http://schemas.microsoft.com/office/powerpoint/2010/main" val="341705668"/>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598</TotalTime>
  <Words>800</Words>
  <Application>Microsoft Macintosh PowerPoint</Application>
  <PresentationFormat>Widescreen</PresentationFormat>
  <Paragraphs>114</Paragraphs>
  <Slides>43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43</vt:i4>
      </vt:variant>
    </vt:vector>
  </HeadingPairs>
  <TitlesOfParts>
    <vt:vector size="47" baseType="lpstr">
      <vt:lpstr>Calibri</vt:lpstr>
      <vt:lpstr>Calibri Light</vt:lpstr>
      <vt:lpstr>Arial</vt:lpstr>
      <vt:lpstr>Retrospect</vt:lpstr>
      <vt:lpstr>Exam Review</vt:lpstr>
      <vt:lpstr>How do I study for this exam?</vt:lpstr>
      <vt:lpstr>Study plan</vt:lpstr>
      <vt:lpstr>What to do during the exam?</vt:lpstr>
      <vt:lpstr>Questions before we start review?</vt:lpstr>
      <vt:lpstr>Correctness versus reliability versus robustness</vt:lpstr>
      <vt:lpstr>Correctness versus reliability versus robustness</vt:lpstr>
      <vt:lpstr>What are the components to the software development process?</vt:lpstr>
      <vt:lpstr>What are the components to the software development process?</vt:lpstr>
      <vt:lpstr>A formal system enables reasoning to be &lt;?&gt;.</vt:lpstr>
      <vt:lpstr>A formal system enables reasoning to be mechanized</vt:lpstr>
      <vt:lpstr>What is the term used when concerns should be isolated?</vt:lpstr>
      <vt:lpstr>What is the term used when concerns should be isolated?</vt:lpstr>
      <vt:lpstr>Which two properties are important for designing modules?</vt:lpstr>
      <vt:lpstr>Which two properties are important for designing modules?</vt:lpstr>
      <vt:lpstr>ADT vs Abstract object</vt:lpstr>
      <vt:lpstr>ADT vs Abstract object</vt:lpstr>
      <vt:lpstr>What does this do?</vt:lpstr>
      <vt:lpstr>Explain the relations in this UML diagram</vt:lpstr>
      <vt:lpstr>Why do we prefer the uses relation to be a DAG?</vt:lpstr>
      <vt:lpstr>Why do we prefer the uses relation to be a DAG?</vt:lpstr>
      <vt:lpstr>Functional programming -Simple</vt:lpstr>
      <vt:lpstr>Functional programming -Simple</vt:lpstr>
      <vt:lpstr>What does this return?</vt:lpstr>
      <vt:lpstr>Can an unambiguous specification be always validated? (Tricky)</vt:lpstr>
      <vt:lpstr>Can an unambiguous specification be always validated? (Tricky)</vt:lpstr>
      <vt:lpstr>What is the use of header guards in C++?</vt:lpstr>
      <vt:lpstr>What is the use of header guards in C++?</vt:lpstr>
      <vt:lpstr>What is initializer list?</vt:lpstr>
      <vt:lpstr>What is initializer list?</vt:lpstr>
      <vt:lpstr>Verification versus Validation?</vt:lpstr>
      <vt:lpstr>Verification versus Validation?</vt:lpstr>
      <vt:lpstr>What is the minimum amount of tests to cover all the code?</vt:lpstr>
      <vt:lpstr>What is the minimum amount of tests to cover all the code?</vt:lpstr>
      <vt:lpstr>What is the minimum amount of tests to cover all the minimum condition criteria?</vt:lpstr>
      <vt:lpstr>What is the minimum amount of tests to cover all the minimum condition criteria?</vt:lpstr>
      <vt:lpstr>Edge case testing</vt:lpstr>
      <vt:lpstr>Edge case testing</vt:lpstr>
      <vt:lpstr>Harder testing question</vt:lpstr>
      <vt:lpstr>Answer D also unreachable at:</vt:lpstr>
      <vt:lpstr>PowerPoint Presentation</vt:lpstr>
      <vt:lpstr>PowerPoint Presentation</vt:lpstr>
      <vt:lpstr>PowerPoint Presentation</vt:lpstr>
    </vt:vector>
  </TitlesOfParts>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Exam Review</dc:title>
  <dc:creator>Owen Huyn</dc:creator>
  <cp:lastModifiedBy>Microsoft Office User</cp:lastModifiedBy>
  <cp:revision>25</cp:revision>
  <dcterms:created xsi:type="dcterms:W3CDTF">2017-03-21T23:06:55Z</dcterms:created>
  <dcterms:modified xsi:type="dcterms:W3CDTF">2018-03-19T01:14:39Z</dcterms:modified>
</cp:coreProperties>
</file>