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72" r:id="rId9"/>
    <p:sldId id="273" r:id="rId10"/>
    <p:sldId id="259" r:id="rId11"/>
    <p:sldId id="271" r:id="rId12"/>
    <p:sldId id="265" r:id="rId13"/>
    <p:sldId id="266" r:id="rId14"/>
    <p:sldId id="267" r:id="rId15"/>
    <p:sldId id="268" r:id="rId16"/>
    <p:sldId id="270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BF36F4-CC09-41CD-8CA8-94281E5B6FEF}" type="datetimeFigureOut">
              <a:rPr lang="en-CA" smtClean="0"/>
              <a:t>2017-03-12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E1BA6F-E36C-4825-807B-0706C0ACF989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odel%E2%80%93view%E2%80%93controller" TargetMode="External"/><Relationship Id="rId2" Type="http://schemas.openxmlformats.org/officeDocument/2006/relationships/hyperlink" Target="https://www.tutorialspoint.com/design_pattern/mvc_pattern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447800"/>
            <a:ext cx="7406640" cy="1472184"/>
          </a:xfrm>
        </p:spPr>
        <p:txBody>
          <a:bodyPr/>
          <a:lstStyle/>
          <a:p>
            <a:pPr algn="ctr"/>
            <a:r>
              <a:rPr lang="en-US" dirty="0" smtClean="0"/>
              <a:t>Tutorial 9 - MVC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Week of 13-17, March, 2017</a:t>
            </a:r>
          </a:p>
          <a:p>
            <a:pPr algn="r"/>
            <a:r>
              <a:rPr lang="en-US" dirty="0" smtClean="0"/>
              <a:t>Prepared by: </a:t>
            </a:r>
            <a:r>
              <a:rPr lang="en-US" dirty="0" err="1" smtClean="0"/>
              <a:t>Gurankash</a:t>
            </a:r>
            <a:r>
              <a:rPr lang="en-US" dirty="0" smtClean="0"/>
              <a:t> Singh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4423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Create </a:t>
            </a:r>
            <a:r>
              <a:rPr lang="en-CA" sz="2800" dirty="0"/>
              <a:t>a </a:t>
            </a:r>
            <a:r>
              <a:rPr lang="en-CA" sz="2800" i="1" dirty="0"/>
              <a:t>Student</a:t>
            </a:r>
            <a:r>
              <a:rPr lang="en-CA" sz="2800" dirty="0"/>
              <a:t> object </a:t>
            </a:r>
            <a:endParaRPr lang="en-CA" sz="2800" dirty="0" smtClean="0"/>
          </a:p>
          <a:p>
            <a:pPr lvl="1"/>
            <a:r>
              <a:rPr lang="en-US" sz="2400" dirty="0" smtClean="0"/>
              <a:t>Name</a:t>
            </a:r>
          </a:p>
          <a:p>
            <a:pPr lvl="1"/>
            <a:r>
              <a:rPr lang="en-US" sz="2400" dirty="0" smtClean="0"/>
              <a:t>Student Number</a:t>
            </a:r>
            <a:endParaRPr lang="en-CA" sz="2400" dirty="0" smtClean="0"/>
          </a:p>
          <a:p>
            <a:r>
              <a:rPr lang="en-CA" sz="2800" dirty="0" smtClean="0"/>
              <a:t>a </a:t>
            </a:r>
            <a:r>
              <a:rPr lang="en-CA" sz="2800" dirty="0"/>
              <a:t>view class which can print student details on console and </a:t>
            </a:r>
            <a:endParaRPr lang="en-CA" sz="2800" dirty="0" smtClean="0"/>
          </a:p>
          <a:p>
            <a:r>
              <a:rPr lang="en-CA" sz="2800" dirty="0" smtClean="0"/>
              <a:t>A controller </a:t>
            </a:r>
            <a:r>
              <a:rPr lang="en-CA" sz="2800" dirty="0"/>
              <a:t>class responsible to store data in </a:t>
            </a:r>
            <a:r>
              <a:rPr lang="en-CA" sz="2800" i="1" dirty="0"/>
              <a:t>Student</a:t>
            </a:r>
            <a:r>
              <a:rPr lang="en-CA" sz="2800" dirty="0"/>
              <a:t> object and update view </a:t>
            </a:r>
            <a:r>
              <a:rPr lang="en-CA" sz="2800" dirty="0" smtClean="0"/>
              <a:t>accordingly</a:t>
            </a:r>
            <a:endParaRPr lang="en-CA" sz="2800" dirty="0"/>
          </a:p>
          <a:p>
            <a:pPr marL="82296" indent="0">
              <a:buNone/>
            </a:pPr>
            <a:r>
              <a:rPr lang="en-CA" sz="2800" dirty="0"/>
              <a:t/>
            </a:r>
            <a:br>
              <a:rPr lang="en-CA" sz="2800" dirty="0"/>
            </a:b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36855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812250"/>
              </p:ext>
            </p:extLst>
          </p:nvPr>
        </p:nvGraphicFramePr>
        <p:xfrm>
          <a:off x="990600" y="2253776"/>
          <a:ext cx="2286000" cy="137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</a:tblGrid>
              <a:tr h="32670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StudentView</a:t>
                      </a:r>
                      <a:endParaRPr lang="en-CA" sz="1500" dirty="0"/>
                    </a:p>
                  </a:txBody>
                  <a:tcPr/>
                </a:tc>
              </a:tr>
              <a:tr h="373377"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</a:tr>
              <a:tr h="67151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printStudentDetails</a:t>
                      </a:r>
                      <a:r>
                        <a:rPr lang="en-US" sz="1400" dirty="0" smtClean="0"/>
                        <a:t>() :void</a:t>
                      </a:r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532182"/>
              </p:ext>
            </p:extLst>
          </p:nvPr>
        </p:nvGraphicFramePr>
        <p:xfrm>
          <a:off x="3903406" y="1339377"/>
          <a:ext cx="2286000" cy="27754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</a:tblGrid>
              <a:tr h="27864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StudentController</a:t>
                      </a:r>
                      <a:endParaRPr lang="en-CA" sz="1500" dirty="0"/>
                    </a:p>
                  </a:txBody>
                  <a:tcPr/>
                </a:tc>
              </a:tr>
              <a:tr h="4511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model: Student</a:t>
                      </a:r>
                    </a:p>
                    <a:p>
                      <a:pPr algn="ctr"/>
                      <a:r>
                        <a:rPr lang="en-US" sz="1400" dirty="0" smtClean="0"/>
                        <a:t>view: </a:t>
                      </a:r>
                      <a:r>
                        <a:rPr lang="en-US" sz="1400" dirty="0" err="1" smtClean="0"/>
                        <a:t>StudentView</a:t>
                      </a:r>
                      <a:endParaRPr lang="en-CA" sz="1400" dirty="0"/>
                    </a:p>
                  </a:txBody>
                  <a:tcPr/>
                </a:tc>
              </a:tr>
              <a:tr h="1937223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StudentController</a:t>
                      </a:r>
                      <a:r>
                        <a:rPr lang="en-US" sz="1400" dirty="0" smtClean="0"/>
                        <a:t>()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setStudentName</a:t>
                      </a:r>
                      <a:r>
                        <a:rPr lang="en-US" sz="1400" dirty="0" smtClean="0"/>
                        <a:t>() :void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getStudentName</a:t>
                      </a:r>
                      <a:r>
                        <a:rPr lang="en-US" sz="1400" dirty="0" smtClean="0"/>
                        <a:t>() :String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setStudentNumber</a:t>
                      </a:r>
                      <a:r>
                        <a:rPr lang="en-US" sz="1400" dirty="0" smtClean="0"/>
                        <a:t>() :void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getStudentNumber</a:t>
                      </a:r>
                      <a:r>
                        <a:rPr lang="en-US" sz="1400" dirty="0" smtClean="0"/>
                        <a:t>() :</a:t>
                      </a:r>
                      <a:r>
                        <a:rPr lang="en-US" sz="1400" dirty="0" err="1" smtClean="0"/>
                        <a:t>int</a:t>
                      </a: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updateView</a:t>
                      </a:r>
                      <a:r>
                        <a:rPr lang="en-US" sz="1400" dirty="0" smtClean="0"/>
                        <a:t>() :void</a:t>
                      </a:r>
                    </a:p>
                    <a:p>
                      <a:pPr algn="l"/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404144"/>
              </p:ext>
            </p:extLst>
          </p:nvPr>
        </p:nvGraphicFramePr>
        <p:xfrm>
          <a:off x="6705600" y="2025176"/>
          <a:ext cx="2286000" cy="1644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</a:tblGrid>
              <a:tr h="32670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MVCPatterDemo</a:t>
                      </a:r>
                      <a:endParaRPr lang="en-CA" sz="1500" dirty="0"/>
                    </a:p>
                  </a:txBody>
                  <a:tcPr/>
                </a:tc>
              </a:tr>
              <a:tr h="373377"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/>
                </a:tc>
              </a:tr>
              <a:tr h="67151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retrieveStudentFromDatab-ase</a:t>
                      </a:r>
                      <a:r>
                        <a:rPr lang="en-US" sz="1400" dirty="0" smtClean="0"/>
                        <a:t>() :Student</a:t>
                      </a:r>
                    </a:p>
                    <a:p>
                      <a:pPr algn="l"/>
                      <a:r>
                        <a:rPr lang="en-US" sz="1400" dirty="0" smtClean="0"/>
                        <a:t>+main() :void</a:t>
                      </a:r>
                    </a:p>
                    <a:p>
                      <a:pPr algn="l"/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6172200" y="2558576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200400" y="2728182"/>
            <a:ext cx="6980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097854"/>
              </p:ext>
            </p:extLst>
          </p:nvPr>
        </p:nvGraphicFramePr>
        <p:xfrm>
          <a:off x="3908323" y="4572000"/>
          <a:ext cx="2286000" cy="2003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</a:tblGrid>
              <a:tr h="32670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Student</a:t>
                      </a:r>
                      <a:endParaRPr lang="en-CA" sz="1500" dirty="0"/>
                    </a:p>
                  </a:txBody>
                  <a:tcPr/>
                </a:tc>
              </a:tr>
              <a:tr h="3733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name</a:t>
                      </a:r>
                      <a:r>
                        <a:rPr lang="en-US" sz="1400" baseline="0" dirty="0" smtClean="0"/>
                        <a:t> :String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err="1" smtClean="0"/>
                        <a:t>number:int</a:t>
                      </a:r>
                      <a:endParaRPr lang="en-CA" sz="1400" dirty="0"/>
                    </a:p>
                  </a:txBody>
                  <a:tcPr/>
                </a:tc>
              </a:tr>
              <a:tr h="671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setStudentName</a:t>
                      </a:r>
                      <a:r>
                        <a:rPr lang="en-US" sz="1400" dirty="0" smtClean="0"/>
                        <a:t>() :void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getStudentName</a:t>
                      </a:r>
                      <a:r>
                        <a:rPr lang="en-US" sz="1400" dirty="0" smtClean="0"/>
                        <a:t>() :String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setStudentNumber</a:t>
                      </a:r>
                      <a:r>
                        <a:rPr lang="en-US" sz="1400" dirty="0" smtClean="0"/>
                        <a:t>() :void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err="1" smtClean="0"/>
                        <a:t>getStudentNumber</a:t>
                      </a:r>
                      <a:r>
                        <a:rPr lang="en-US" sz="1400" dirty="0" smtClean="0"/>
                        <a:t>() :</a:t>
                      </a:r>
                      <a:r>
                        <a:rPr lang="en-US" sz="1400" dirty="0" err="1" smtClean="0"/>
                        <a:t>int</a:t>
                      </a:r>
                      <a:endParaRPr lang="en-US" sz="1400" dirty="0" smtClean="0"/>
                    </a:p>
                    <a:p>
                      <a:pPr algn="l"/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5029200" y="4114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05400" y="4137545"/>
            <a:ext cx="5196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u</a:t>
            </a:r>
            <a:r>
              <a:rPr lang="en-US" sz="1500" dirty="0" smtClean="0"/>
              <a:t>ses</a:t>
            </a:r>
            <a:endParaRPr lang="en-CA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2133600"/>
            <a:ext cx="5196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u</a:t>
            </a:r>
            <a:r>
              <a:rPr lang="en-US" sz="1500" dirty="0" smtClean="0"/>
              <a:t>ses</a:t>
            </a:r>
            <a:endParaRPr lang="en-CA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3200400" y="2308701"/>
            <a:ext cx="7857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updates</a:t>
            </a:r>
            <a:endParaRPr lang="en-CA" sz="1500" dirty="0"/>
          </a:p>
        </p:txBody>
      </p:sp>
    </p:spTree>
    <p:extLst>
      <p:ext uri="{BB962C8B-B14F-4D97-AF65-F5344CB8AC3E}">
        <p14:creationId xmlns:p14="http://schemas.microsoft.com/office/powerpoint/2010/main" val="4284927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– Student.java</a:t>
            </a:r>
            <a:endParaRPr lang="en-C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5181600" cy="467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290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– StudentView.java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77" y="2819400"/>
            <a:ext cx="8099323" cy="195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330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76200"/>
            <a:ext cx="7498080" cy="1143000"/>
          </a:xfrm>
        </p:spPr>
        <p:txBody>
          <a:bodyPr/>
          <a:lstStyle/>
          <a:p>
            <a:r>
              <a:rPr lang="en-US" dirty="0" smtClean="0"/>
              <a:t>Controller - </a:t>
            </a:r>
            <a:r>
              <a:rPr lang="en-US" dirty="0" err="1" smtClean="0"/>
              <a:t>StudentController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7275444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587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152400"/>
            <a:ext cx="7498080" cy="1143000"/>
          </a:xfrm>
        </p:spPr>
        <p:txBody>
          <a:bodyPr/>
          <a:lstStyle/>
          <a:p>
            <a:r>
              <a:rPr lang="en-US" dirty="0" smtClean="0"/>
              <a:t>Main – MVCPatternDemo.java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990600"/>
            <a:ext cx="7937331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843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62200"/>
            <a:ext cx="3203106" cy="220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728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>
                <a:hlinkClick r:id="rId2"/>
              </a:rPr>
              <a:t>https://</a:t>
            </a:r>
            <a:r>
              <a:rPr lang="en-CA" sz="2800" dirty="0" smtClean="0">
                <a:hlinkClick r:id="rId2"/>
              </a:rPr>
              <a:t>www.tutorialspoint.com/design_pattern/mvc_pattern.htm</a:t>
            </a:r>
            <a:endParaRPr lang="en-CA" sz="2800" dirty="0" smtClean="0"/>
          </a:p>
          <a:p>
            <a:r>
              <a:rPr lang="en-CA" sz="2800" dirty="0">
                <a:hlinkClick r:id="rId3"/>
              </a:rPr>
              <a:t>https://</a:t>
            </a:r>
            <a:r>
              <a:rPr lang="en-CA" sz="2800" dirty="0" smtClean="0">
                <a:hlinkClick r:id="rId3"/>
              </a:rPr>
              <a:t>en.wikipedia.org/wiki/Model%E2%80%93view%E2%80%93controller</a:t>
            </a:r>
            <a:endParaRPr lang="en-CA" sz="2800" dirty="0" smtClean="0"/>
          </a:p>
          <a:p>
            <a:endParaRPr lang="en-US" sz="2800" dirty="0" smtClean="0"/>
          </a:p>
          <a:p>
            <a:pPr marL="82296" indent="0">
              <a:buNone/>
            </a:pPr>
            <a:r>
              <a:rPr lang="en-US" u="sng" dirty="0" smtClean="0"/>
              <a:t>Source files</a:t>
            </a:r>
          </a:p>
          <a:p>
            <a:r>
              <a:rPr lang="en-US" sz="2800" dirty="0" smtClean="0"/>
              <a:t>Tutorials\T9\</a:t>
            </a:r>
            <a:r>
              <a:rPr lang="en-US" sz="2800" dirty="0" err="1" smtClean="0"/>
              <a:t>src</a:t>
            </a:r>
            <a:endParaRPr lang="en-CA" sz="2800" dirty="0" smtClean="0"/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50070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Software architecture pattern that </a:t>
            </a:r>
            <a:r>
              <a:rPr lang="en-CA" sz="2800" dirty="0"/>
              <a:t>separates the model, the user interface and control logic of an application in three distinct </a:t>
            </a:r>
            <a:r>
              <a:rPr lang="en-CA" sz="2800" dirty="0" smtClean="0"/>
              <a:t>components</a:t>
            </a:r>
            <a:r>
              <a:rPr lang="en-CA" sz="2800" dirty="0"/>
              <a:t>:</a:t>
            </a:r>
            <a:endParaRPr lang="en-CA" sz="28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r>
              <a:rPr lang="en-US" sz="2800" dirty="0" smtClean="0"/>
              <a:t>Separates representation of information from user interaction</a:t>
            </a:r>
          </a:p>
        </p:txBody>
      </p:sp>
      <p:pic>
        <p:nvPicPr>
          <p:cNvPr id="2050" name="Picture 2" descr="Image result for mv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696497"/>
            <a:ext cx="5334000" cy="237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130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Implements </a:t>
            </a:r>
            <a:r>
              <a:rPr lang="en-CA" sz="2800" dirty="0"/>
              <a:t>the logic for the application's data </a:t>
            </a:r>
            <a:r>
              <a:rPr lang="en-CA" sz="2800" dirty="0" smtClean="0"/>
              <a:t>domain</a:t>
            </a:r>
          </a:p>
          <a:p>
            <a:r>
              <a:rPr lang="en-CA" sz="2800" dirty="0" smtClean="0"/>
              <a:t>Logic </a:t>
            </a:r>
            <a:r>
              <a:rPr lang="en-CA" sz="2800" dirty="0"/>
              <a:t>ensures the integrity </a:t>
            </a:r>
            <a:r>
              <a:rPr lang="en-CA" sz="2800" dirty="0" smtClean="0"/>
              <a:t>of data </a:t>
            </a:r>
            <a:r>
              <a:rPr lang="en-CA" sz="2800" dirty="0"/>
              <a:t>and allows to derive </a:t>
            </a:r>
            <a:r>
              <a:rPr lang="en-CA" sz="2800" dirty="0" smtClean="0"/>
              <a:t>it</a:t>
            </a:r>
          </a:p>
          <a:p>
            <a:r>
              <a:rPr lang="en-CA" sz="2800" dirty="0" smtClean="0"/>
              <a:t>Example:</a:t>
            </a:r>
            <a:br>
              <a:rPr lang="en-CA" sz="2800" dirty="0" smtClean="0"/>
            </a:br>
            <a:r>
              <a:rPr lang="en-CA" sz="2800" dirty="0" smtClean="0"/>
              <a:t>a </a:t>
            </a:r>
            <a:r>
              <a:rPr lang="en-CA" sz="2800" dirty="0"/>
              <a:t>Product object might retrieve information from </a:t>
            </a:r>
            <a:r>
              <a:rPr lang="en-CA" sz="2800" dirty="0" smtClean="0"/>
              <a:t>a database</a:t>
            </a:r>
            <a:r>
              <a:rPr lang="en-CA" sz="2800" dirty="0"/>
              <a:t>, operate on it, and then write updated information </a:t>
            </a:r>
            <a:r>
              <a:rPr lang="en-CA" sz="2800" dirty="0" smtClean="0"/>
              <a:t>back to </a:t>
            </a:r>
            <a:r>
              <a:rPr lang="en-CA" sz="2800" dirty="0"/>
              <a:t>a Products table in a SQL Server </a:t>
            </a:r>
            <a:r>
              <a:rPr lang="en-CA" sz="2800" dirty="0" smtClean="0"/>
              <a:t>database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147248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Represents the model</a:t>
            </a:r>
          </a:p>
          <a:p>
            <a:r>
              <a:rPr lang="en-CA" sz="2800" dirty="0" smtClean="0"/>
              <a:t>Components </a:t>
            </a:r>
            <a:r>
              <a:rPr lang="en-CA" sz="2800" dirty="0"/>
              <a:t>that display the </a:t>
            </a:r>
            <a:r>
              <a:rPr lang="en-CA" sz="2800" dirty="0" smtClean="0"/>
              <a:t>application's user </a:t>
            </a:r>
            <a:r>
              <a:rPr lang="en-CA" sz="2800" dirty="0"/>
              <a:t>interface (UI</a:t>
            </a:r>
            <a:r>
              <a:rPr lang="en-CA" sz="2800" dirty="0" smtClean="0"/>
              <a:t>)</a:t>
            </a:r>
          </a:p>
          <a:p>
            <a:r>
              <a:rPr lang="en-US" sz="2800" dirty="0"/>
              <a:t>Used to interact and access the data</a:t>
            </a:r>
            <a:endParaRPr lang="en-CA" sz="2800" dirty="0"/>
          </a:p>
          <a:p>
            <a:r>
              <a:rPr lang="en-CA" sz="2800" dirty="0" smtClean="0"/>
              <a:t>Example: </a:t>
            </a:r>
            <a:br>
              <a:rPr lang="en-CA" sz="2800" dirty="0" smtClean="0"/>
            </a:br>
            <a:r>
              <a:rPr lang="en-CA" sz="2800" dirty="0" smtClean="0"/>
              <a:t>an </a:t>
            </a:r>
            <a:r>
              <a:rPr lang="en-CA" sz="2800" dirty="0"/>
              <a:t>edit view of a Products table </a:t>
            </a:r>
            <a:r>
              <a:rPr lang="en-CA" sz="2800" dirty="0" smtClean="0"/>
              <a:t>that displays </a:t>
            </a:r>
            <a:r>
              <a:rPr lang="en-CA" sz="2800" dirty="0"/>
              <a:t>text boxes, drop-down lists, and check boxes based </a:t>
            </a:r>
            <a:r>
              <a:rPr lang="en-CA" sz="2800" dirty="0" smtClean="0"/>
              <a:t>on the </a:t>
            </a:r>
            <a:r>
              <a:rPr lang="en-CA" sz="2800" dirty="0"/>
              <a:t>current state of a Product </a:t>
            </a:r>
            <a:r>
              <a:rPr lang="en-CA" sz="2800" dirty="0" smtClean="0"/>
              <a:t>object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719320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Link between view and model</a:t>
            </a:r>
            <a:endParaRPr lang="en-CA" sz="2800" dirty="0" smtClean="0"/>
          </a:p>
          <a:p>
            <a:r>
              <a:rPr lang="en-CA" sz="2800" dirty="0" smtClean="0"/>
              <a:t>Components </a:t>
            </a:r>
            <a:r>
              <a:rPr lang="en-CA" sz="2800" dirty="0"/>
              <a:t>that handle </a:t>
            </a:r>
            <a:r>
              <a:rPr lang="en-CA" sz="2800" dirty="0" smtClean="0"/>
              <a:t>user interaction</a:t>
            </a:r>
            <a:r>
              <a:rPr lang="en-CA" sz="2800" dirty="0"/>
              <a:t>, </a:t>
            </a:r>
            <a:r>
              <a:rPr lang="en-CA" sz="2800" dirty="0" smtClean="0"/>
              <a:t>invoke changes on the </a:t>
            </a:r>
            <a:r>
              <a:rPr lang="en-CA" sz="2800" dirty="0"/>
              <a:t>model, and </a:t>
            </a:r>
            <a:r>
              <a:rPr lang="en-CA" sz="2800" dirty="0" smtClean="0"/>
              <a:t>selects </a:t>
            </a:r>
            <a:r>
              <a:rPr lang="en-CA" sz="2800" dirty="0"/>
              <a:t>a </a:t>
            </a:r>
            <a:r>
              <a:rPr lang="en-CA" sz="2800" dirty="0" smtClean="0"/>
              <a:t>view </a:t>
            </a:r>
          </a:p>
          <a:p>
            <a:r>
              <a:rPr lang="en-CA" sz="2800" dirty="0" smtClean="0"/>
              <a:t>Responsible for receiving </a:t>
            </a:r>
            <a:r>
              <a:rPr lang="en-CA" sz="2800" dirty="0"/>
              <a:t>and </a:t>
            </a:r>
            <a:r>
              <a:rPr lang="en-CA" sz="2800" dirty="0" smtClean="0"/>
              <a:t>responding </a:t>
            </a:r>
            <a:r>
              <a:rPr lang="en-CA" sz="2800" dirty="0"/>
              <a:t>to </a:t>
            </a:r>
            <a:r>
              <a:rPr lang="en-CA" sz="2800" dirty="0" smtClean="0"/>
              <a:t>user actions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53739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Representation</a:t>
            </a:r>
            <a:endParaRPr lang="en-CA" dirty="0"/>
          </a:p>
        </p:txBody>
      </p:sp>
      <p:pic>
        <p:nvPicPr>
          <p:cNvPr id="1028" name="Picture 4" descr="https://upload.wikimedia.org/wikipedia/commons/thumb/9/9d/MVC-basic.svg/600px-MVC-basic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81200"/>
            <a:ext cx="6681836" cy="400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49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AutoNum type="arabicPeriod"/>
            </a:pPr>
            <a:r>
              <a:rPr lang="en-CA" dirty="0" smtClean="0"/>
              <a:t>The </a:t>
            </a:r>
            <a:r>
              <a:rPr lang="en-CA" dirty="0"/>
              <a:t>user performs an action on the interface. </a:t>
            </a:r>
            <a:endParaRPr lang="en-CA" dirty="0" smtClean="0"/>
          </a:p>
          <a:p>
            <a:pPr marL="596646" indent="-514350">
              <a:buAutoNum type="arabicPeriod"/>
            </a:pPr>
            <a:r>
              <a:rPr lang="en-CA" dirty="0" smtClean="0"/>
              <a:t>The </a:t>
            </a:r>
            <a:r>
              <a:rPr lang="en-CA" dirty="0"/>
              <a:t>controller takes the input event. </a:t>
            </a:r>
            <a:endParaRPr lang="en-CA" dirty="0" smtClean="0"/>
          </a:p>
          <a:p>
            <a:pPr marL="596646" indent="-514350">
              <a:buAutoNum type="arabicPeriod"/>
            </a:pPr>
            <a:r>
              <a:rPr lang="en-CA" dirty="0" smtClean="0"/>
              <a:t>The </a:t>
            </a:r>
            <a:r>
              <a:rPr lang="en-CA" dirty="0"/>
              <a:t>controller notifies the user action to the model, which may involve a change of state of the model. </a:t>
            </a:r>
            <a:endParaRPr lang="en-CA" dirty="0" smtClean="0"/>
          </a:p>
          <a:p>
            <a:pPr marL="596646" indent="-514350">
              <a:buAutoNum type="arabicPeriod"/>
            </a:pPr>
            <a:r>
              <a:rPr lang="en-CA" dirty="0" smtClean="0"/>
              <a:t>It </a:t>
            </a:r>
            <a:r>
              <a:rPr lang="en-CA" dirty="0"/>
              <a:t>generates a new view. The view takes the data model. </a:t>
            </a:r>
            <a:endParaRPr lang="en-CA" dirty="0" smtClean="0"/>
          </a:p>
          <a:p>
            <a:pPr marL="596646" indent="-514350">
              <a:buAutoNum type="arabicPeriod"/>
            </a:pPr>
            <a:r>
              <a:rPr lang="en-CA" dirty="0" smtClean="0"/>
              <a:t>The </a:t>
            </a:r>
            <a:r>
              <a:rPr lang="en-CA" dirty="0"/>
              <a:t>user interface waits for another user interaction, which starts a new cycle.</a:t>
            </a:r>
          </a:p>
        </p:txBody>
      </p:sp>
    </p:spTree>
    <p:extLst>
      <p:ext uri="{BB962C8B-B14F-4D97-AF65-F5344CB8AC3E}">
        <p14:creationId xmlns:p14="http://schemas.microsoft.com/office/powerpoint/2010/main" val="2789199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Introduced </a:t>
            </a:r>
            <a:r>
              <a:rPr lang="en-CA" sz="2800" dirty="0"/>
              <a:t>in 1987 in the </a:t>
            </a:r>
            <a:r>
              <a:rPr lang="en-CA" sz="2800" dirty="0" smtClean="0"/>
              <a:t>Smalltalk programming language</a:t>
            </a:r>
            <a:endParaRPr lang="en-CA" sz="2800" dirty="0"/>
          </a:p>
          <a:p>
            <a:r>
              <a:rPr lang="en-CA" sz="2800" dirty="0" smtClean="0"/>
              <a:t>Fit quite well with </a:t>
            </a:r>
            <a:r>
              <a:rPr lang="en-CA" sz="2800" dirty="0"/>
              <a:t>Web </a:t>
            </a:r>
            <a:r>
              <a:rPr lang="en-CA" sz="2800" dirty="0" smtClean="0"/>
              <a:t>applications </a:t>
            </a:r>
            <a:endParaRPr lang="en-CA" sz="2800" dirty="0"/>
          </a:p>
          <a:p>
            <a:pPr lvl="1"/>
            <a:r>
              <a:rPr lang="en-CA" sz="2400" dirty="0" smtClean="0"/>
              <a:t>With both </a:t>
            </a:r>
            <a:r>
              <a:rPr lang="en-CA" sz="2400" dirty="0"/>
              <a:t>the model and the controller </a:t>
            </a:r>
            <a:r>
              <a:rPr lang="en-CA" sz="2400" dirty="0" smtClean="0"/>
              <a:t>on the server side</a:t>
            </a:r>
            <a:endParaRPr lang="en-CA" sz="2400" dirty="0"/>
          </a:p>
          <a:p>
            <a:pPr lvl="1"/>
            <a:r>
              <a:rPr lang="en-CA" sz="2400" dirty="0" smtClean="0"/>
              <a:t>View </a:t>
            </a:r>
            <a:r>
              <a:rPr lang="en-CA" sz="2400" dirty="0"/>
              <a:t>on the client </a:t>
            </a:r>
            <a:r>
              <a:rPr lang="en-CA" sz="2400" dirty="0" smtClean="0"/>
              <a:t>side</a:t>
            </a:r>
            <a:endParaRPr lang="en-CA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4286975" cy="258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75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More organized</a:t>
            </a:r>
          </a:p>
          <a:p>
            <a:r>
              <a:rPr lang="en-CA" sz="2400" dirty="0"/>
              <a:t>Parallel development </a:t>
            </a:r>
            <a:r>
              <a:rPr lang="en-CA" sz="2400" dirty="0" smtClean="0"/>
              <a:t>allows for rapid application development </a:t>
            </a:r>
          </a:p>
          <a:p>
            <a:r>
              <a:rPr lang="en-CA" sz="2400" dirty="0" smtClean="0"/>
              <a:t>Frequent UI updates </a:t>
            </a:r>
            <a:r>
              <a:rPr lang="en-CA" sz="2400" dirty="0"/>
              <a:t>can be made without slowing down the business logic </a:t>
            </a:r>
            <a:r>
              <a:rPr lang="en-CA" sz="2400" dirty="0" smtClean="0"/>
              <a:t>process</a:t>
            </a:r>
          </a:p>
          <a:p>
            <a:r>
              <a:rPr lang="en-CA" sz="2400" dirty="0" smtClean="0"/>
              <a:t>Due </a:t>
            </a:r>
            <a:r>
              <a:rPr lang="en-CA" sz="2400" dirty="0"/>
              <a:t>to the separation of the model from the view, the user interface can display multiple views of the same data at the same </a:t>
            </a:r>
            <a:r>
              <a:rPr lang="en-CA" sz="2400" dirty="0" smtClean="0"/>
              <a:t>time</a:t>
            </a:r>
          </a:p>
        </p:txBody>
      </p:sp>
      <p:pic>
        <p:nvPicPr>
          <p:cNvPr id="1026" name="Picture 2" descr="Image result for user interfa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19600"/>
            <a:ext cx="4015931" cy="225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updates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368" y="4755740"/>
            <a:ext cx="1739080" cy="173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43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262</TotalTime>
  <Words>378</Words>
  <Application>Microsoft Office PowerPoint</Application>
  <PresentationFormat>On-screen Show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Tutorial 9 - MVC</vt:lpstr>
      <vt:lpstr>Description</vt:lpstr>
      <vt:lpstr>Model</vt:lpstr>
      <vt:lpstr> View</vt:lpstr>
      <vt:lpstr>Controller</vt:lpstr>
      <vt:lpstr>Visual Representation</vt:lpstr>
      <vt:lpstr>Control Flow</vt:lpstr>
      <vt:lpstr>History</vt:lpstr>
      <vt:lpstr>Benefits</vt:lpstr>
      <vt:lpstr>Example</vt:lpstr>
      <vt:lpstr>Diagram</vt:lpstr>
      <vt:lpstr>Model – Student.java</vt:lpstr>
      <vt:lpstr>View – StudentView.java</vt:lpstr>
      <vt:lpstr>Controller - StudentController</vt:lpstr>
      <vt:lpstr>Main – MVCPatternDemo.java</vt:lpstr>
      <vt:lpstr>Output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 9 - MVC</dc:title>
  <dc:creator>Ankash</dc:creator>
  <cp:lastModifiedBy>Ankash</cp:lastModifiedBy>
  <cp:revision>19</cp:revision>
  <dcterms:created xsi:type="dcterms:W3CDTF">2017-03-10T19:11:16Z</dcterms:created>
  <dcterms:modified xsi:type="dcterms:W3CDTF">2017-03-12T22:03:41Z</dcterms:modified>
</cp:coreProperties>
</file>