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 id="259" r:id="rId6"/>
    <p:sldId id="260" r:id="rId7"/>
    <p:sldId id="263" r:id="rId8"/>
    <p:sldId id="264" r:id="rId9"/>
    <p:sldId id="265" r:id="rId10"/>
    <p:sldId id="266" r:id="rId11"/>
    <p:sldId id="267" r:id="rId12"/>
    <p:sldId id="268" r:id="rId13"/>
    <p:sldId id="270" r:id="rId14"/>
    <p:sldId id="269" r:id="rId15"/>
    <p:sldId id="272" r:id="rId16"/>
    <p:sldId id="271" r:id="rId17"/>
    <p:sldId id="273" r:id="rId18"/>
    <p:sldId id="274" r:id="rId19"/>
    <p:sldId id="275" r:id="rId20"/>
    <p:sldId id="276" r:id="rId21"/>
    <p:sldId id="283" r:id="rId22"/>
    <p:sldId id="279" r:id="rId23"/>
    <p:sldId id="280" r:id="rId24"/>
    <p:sldId id="281" r:id="rId25"/>
    <p:sldId id="282" r:id="rId26"/>
    <p:sldId id="277" r:id="rId27"/>
    <p:sldId id="278"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64" d="100"/>
          <a:sy n="64" d="100"/>
        </p:scale>
        <p:origin x="48" y="9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E09D21B1-F0EC-475E-85C3-05FC1A08CB56}" type="datetimeFigureOut">
              <a:rPr lang="en-CA" smtClean="0"/>
              <a:t>2017-02-05</a:t>
            </a:fld>
            <a:endParaRPr lang="en-CA"/>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CA"/>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B96CC038-B0F0-4B64-A065-E8F08F36547D}" type="slidenum">
              <a:rPr lang="en-CA" smtClean="0"/>
              <a:t>‹#›</a:t>
            </a:fld>
            <a:endParaRPr lang="en-CA"/>
          </a:p>
        </p:txBody>
      </p:sp>
    </p:spTree>
    <p:extLst>
      <p:ext uri="{BB962C8B-B14F-4D97-AF65-F5344CB8AC3E}">
        <p14:creationId xmlns:p14="http://schemas.microsoft.com/office/powerpoint/2010/main" val="221868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9D21B1-F0EC-475E-85C3-05FC1A08CB56}" type="datetimeFigureOut">
              <a:rPr lang="en-CA" smtClean="0"/>
              <a:t>2017-02-05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96CC038-B0F0-4B64-A065-E8F08F36547D}" type="slidenum">
              <a:rPr lang="en-CA" smtClean="0"/>
              <a:t>‹#›</a:t>
            </a:fld>
            <a:endParaRPr lang="en-CA"/>
          </a:p>
        </p:txBody>
      </p:sp>
    </p:spTree>
    <p:extLst>
      <p:ext uri="{BB962C8B-B14F-4D97-AF65-F5344CB8AC3E}">
        <p14:creationId xmlns:p14="http://schemas.microsoft.com/office/powerpoint/2010/main" val="5713092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9D21B1-F0EC-475E-85C3-05FC1A08CB56}" type="datetimeFigureOut">
              <a:rPr lang="en-CA" smtClean="0"/>
              <a:t>2017-02-05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96CC038-B0F0-4B64-A065-E8F08F36547D}" type="slidenum">
              <a:rPr lang="en-CA" smtClean="0"/>
              <a:t>‹#›</a:t>
            </a:fld>
            <a:endParaRPr lang="en-CA"/>
          </a:p>
        </p:txBody>
      </p:sp>
    </p:spTree>
    <p:extLst>
      <p:ext uri="{BB962C8B-B14F-4D97-AF65-F5344CB8AC3E}">
        <p14:creationId xmlns:p14="http://schemas.microsoft.com/office/powerpoint/2010/main" val="1346277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91440" indent="-91440">
              <a:buFont typeface="Arial" panose="020B0604020202020204" pitchFamily="34" charset="0"/>
              <a:buChar char="•"/>
              <a:defRPr/>
            </a:lvl1pPr>
            <a:lvl2pPr marL="347472" indent="-342900">
              <a:buFont typeface="Arial" panose="020B0604020202020204" pitchFamily="34" charset="0"/>
              <a:buChar char="•"/>
              <a:defRPr/>
            </a:lvl2pPr>
            <a:lvl3pPr marL="342900" indent="-342900">
              <a:buFont typeface="Arial" panose="020B0604020202020204" pitchFamily="34" charset="0"/>
              <a:buChar char="•"/>
              <a:defRPr/>
            </a:lvl3pPr>
            <a:lvl4pPr marL="822960" indent="-822960">
              <a:buFont typeface="Arial" panose="020B0604020202020204" pitchFamily="34" charset="0"/>
              <a:buChar char="•"/>
              <a:defRPr/>
            </a:lvl4pPr>
            <a:lvl5pPr marL="1097280" indent="-1097280">
              <a:buFont typeface="Arial" panose="020B0604020202020204" pitchFamily="34" charset="0"/>
              <a:buChar char="•"/>
              <a:defRPr/>
            </a:lvl5pPr>
          </a:lstStyle>
          <a:p>
            <a:pPr lvl="1"/>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E09D21B1-F0EC-475E-85C3-05FC1A08CB56}" type="datetimeFigureOut">
              <a:rPr lang="en-CA" smtClean="0"/>
              <a:t>2017-02-05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96CC038-B0F0-4B64-A065-E8F08F36547D}" type="slidenum">
              <a:rPr lang="en-CA" smtClean="0"/>
              <a:t>‹#›</a:t>
            </a:fld>
            <a:endParaRPr lang="en-CA"/>
          </a:p>
        </p:txBody>
      </p:sp>
    </p:spTree>
    <p:extLst>
      <p:ext uri="{BB962C8B-B14F-4D97-AF65-F5344CB8AC3E}">
        <p14:creationId xmlns:p14="http://schemas.microsoft.com/office/powerpoint/2010/main" val="1251269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09D21B1-F0EC-475E-85C3-05FC1A08CB56}" type="datetimeFigureOut">
              <a:rPr lang="en-CA" smtClean="0"/>
              <a:t>2017-02-05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96CC038-B0F0-4B64-A065-E8F08F36547D}" type="slidenum">
              <a:rPr lang="en-CA" smtClean="0"/>
              <a:t>‹#›</a:t>
            </a:fld>
            <a:endParaRPr lang="en-CA"/>
          </a:p>
        </p:txBody>
      </p:sp>
    </p:spTree>
    <p:extLst>
      <p:ext uri="{BB962C8B-B14F-4D97-AF65-F5344CB8AC3E}">
        <p14:creationId xmlns:p14="http://schemas.microsoft.com/office/powerpoint/2010/main" val="2531388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09D21B1-F0EC-475E-85C3-05FC1A08CB56}" type="datetimeFigureOut">
              <a:rPr lang="en-CA" smtClean="0"/>
              <a:t>2017-02-05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96CC038-B0F0-4B64-A065-E8F08F36547D}" type="slidenum">
              <a:rPr lang="en-CA" smtClean="0"/>
              <a:t>‹#›</a:t>
            </a:fld>
            <a:endParaRPr lang="en-CA"/>
          </a:p>
        </p:txBody>
      </p:sp>
    </p:spTree>
    <p:extLst>
      <p:ext uri="{BB962C8B-B14F-4D97-AF65-F5344CB8AC3E}">
        <p14:creationId xmlns:p14="http://schemas.microsoft.com/office/powerpoint/2010/main" val="35514229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09D21B1-F0EC-475E-85C3-05FC1A08CB56}" type="datetimeFigureOut">
              <a:rPr lang="en-CA" smtClean="0"/>
              <a:t>2017-02-05</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B96CC038-B0F0-4B64-A065-E8F08F36547D}" type="slidenum">
              <a:rPr lang="en-CA" smtClean="0"/>
              <a:t>‹#›</a:t>
            </a:fld>
            <a:endParaRPr lang="en-CA"/>
          </a:p>
        </p:txBody>
      </p:sp>
    </p:spTree>
    <p:extLst>
      <p:ext uri="{BB962C8B-B14F-4D97-AF65-F5344CB8AC3E}">
        <p14:creationId xmlns:p14="http://schemas.microsoft.com/office/powerpoint/2010/main" val="2481684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09D21B1-F0EC-475E-85C3-05FC1A08CB56}" type="datetimeFigureOut">
              <a:rPr lang="en-CA" smtClean="0"/>
              <a:t>2017-02-05</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B96CC038-B0F0-4B64-A065-E8F08F36547D}" type="slidenum">
              <a:rPr lang="en-CA" smtClean="0"/>
              <a:t>‹#›</a:t>
            </a:fld>
            <a:endParaRPr lang="en-CA"/>
          </a:p>
        </p:txBody>
      </p:sp>
    </p:spTree>
    <p:extLst>
      <p:ext uri="{BB962C8B-B14F-4D97-AF65-F5344CB8AC3E}">
        <p14:creationId xmlns:p14="http://schemas.microsoft.com/office/powerpoint/2010/main" val="3060174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9D21B1-F0EC-475E-85C3-05FC1A08CB56}" type="datetimeFigureOut">
              <a:rPr lang="en-CA" smtClean="0"/>
              <a:t>2017-02-05</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B96CC038-B0F0-4B64-A065-E8F08F36547D}" type="slidenum">
              <a:rPr lang="en-CA" smtClean="0"/>
              <a:t>‹#›</a:t>
            </a:fld>
            <a:endParaRPr lang="en-CA"/>
          </a:p>
        </p:txBody>
      </p:sp>
    </p:spTree>
    <p:extLst>
      <p:ext uri="{BB962C8B-B14F-4D97-AF65-F5344CB8AC3E}">
        <p14:creationId xmlns:p14="http://schemas.microsoft.com/office/powerpoint/2010/main" val="32050259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Edit Master text styles</a:t>
            </a:r>
          </a:p>
        </p:txBody>
      </p:sp>
      <p:sp>
        <p:nvSpPr>
          <p:cNvPr id="5" name="Date Placeholder 4"/>
          <p:cNvSpPr>
            <a:spLocks noGrp="1"/>
          </p:cNvSpPr>
          <p:nvPr>
            <p:ph type="dt" sz="half" idx="10"/>
          </p:nvPr>
        </p:nvSpPr>
        <p:spPr/>
        <p:txBody>
          <a:bodyPr/>
          <a:lstStyle/>
          <a:p>
            <a:fld id="{E09D21B1-F0EC-475E-85C3-05FC1A08CB56}" type="datetimeFigureOut">
              <a:rPr lang="en-CA" smtClean="0"/>
              <a:t>2017-02-05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B96CC038-B0F0-4B64-A065-E8F08F36547D}" type="slidenum">
              <a:rPr lang="en-CA" smtClean="0"/>
              <a:t>‹#›</a:t>
            </a:fld>
            <a:endParaRPr lang="en-CA"/>
          </a:p>
        </p:txBody>
      </p:sp>
    </p:spTree>
    <p:extLst>
      <p:ext uri="{BB962C8B-B14F-4D97-AF65-F5344CB8AC3E}">
        <p14:creationId xmlns:p14="http://schemas.microsoft.com/office/powerpoint/2010/main" val="2788297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E09D21B1-F0EC-475E-85C3-05FC1A08CB56}" type="datetimeFigureOut">
              <a:rPr lang="en-CA" smtClean="0"/>
              <a:t>2017-02-05</a:t>
            </a:fld>
            <a:endParaRPr lang="en-CA"/>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CA"/>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B96CC038-B0F0-4B64-A065-E8F08F36547D}" type="slidenum">
              <a:rPr lang="en-CA" smtClean="0"/>
              <a:t>‹#›</a:t>
            </a:fld>
            <a:endParaRPr lang="en-CA"/>
          </a:p>
        </p:txBody>
      </p:sp>
    </p:spTree>
    <p:extLst>
      <p:ext uri="{BB962C8B-B14F-4D97-AF65-F5344CB8AC3E}">
        <p14:creationId xmlns:p14="http://schemas.microsoft.com/office/powerpoint/2010/main" val="10090212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E09D21B1-F0EC-475E-85C3-05FC1A08CB56}" type="datetimeFigureOut">
              <a:rPr lang="en-CA" smtClean="0"/>
              <a:t>2017-02-05</a:t>
            </a:fld>
            <a:endParaRPr lang="en-CA"/>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CA"/>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B96CC038-B0F0-4B64-A065-E8F08F36547D}" type="slidenum">
              <a:rPr lang="en-CA" smtClean="0"/>
              <a:t>‹#›</a:t>
            </a:fld>
            <a:endParaRPr lang="en-CA"/>
          </a:p>
        </p:txBody>
      </p:sp>
    </p:spTree>
    <p:extLst>
      <p:ext uri="{BB962C8B-B14F-4D97-AF65-F5344CB8AC3E}">
        <p14:creationId xmlns:p14="http://schemas.microsoft.com/office/powerpoint/2010/main" val="37555861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docs.python.org/2/library/unittest.html"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diveintopython.net/power_of_introspection/optional_arguments.html"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en.wikipedia.org/wiki/Code_coverage"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pymotw.com/3/unittest/index.html" TargetMode="External"/><Relationship Id="rId2" Type="http://schemas.openxmlformats.org/officeDocument/2006/relationships/hyperlink" Target="https://docs.python.org/2/library/unittest.html" TargetMode="External"/><Relationship Id="rId1" Type="http://schemas.openxmlformats.org/officeDocument/2006/relationships/slideLayout" Target="../slideLayouts/slideLayout2.xml"/><Relationship Id="rId5" Type="http://schemas.openxmlformats.org/officeDocument/2006/relationships/hyperlink" Target="https://www.toptal.com/python/an-introduction-to-mocking-in-python" TargetMode="External"/><Relationship Id="rId4" Type="http://schemas.openxmlformats.org/officeDocument/2006/relationships/hyperlink" Target="http://stackoverflow.com/questions/2665812/what-is-mock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a:t>Intro to </a:t>
            </a:r>
            <a:r>
              <a:rPr lang="en-CA" dirty="0" err="1"/>
              <a:t>PyUnit</a:t>
            </a:r>
            <a:r>
              <a:rPr lang="en-CA" dirty="0"/>
              <a:t> </a:t>
            </a:r>
            <a:r>
              <a:rPr lang="en-CA" sz="3600" dirty="0"/>
              <a:t>and unit testing</a:t>
            </a:r>
          </a:p>
        </p:txBody>
      </p:sp>
      <p:sp>
        <p:nvSpPr>
          <p:cNvPr id="3" name="Subtitle 2"/>
          <p:cNvSpPr>
            <a:spLocks noGrp="1"/>
          </p:cNvSpPr>
          <p:nvPr>
            <p:ph type="subTitle" idx="1"/>
          </p:nvPr>
        </p:nvSpPr>
        <p:spPr/>
        <p:txBody>
          <a:bodyPr>
            <a:normAutofit lnSpcReduction="10000"/>
          </a:bodyPr>
          <a:lstStyle/>
          <a:p>
            <a:r>
              <a:rPr lang="en-CA" dirty="0"/>
              <a:t>Tutorial 5</a:t>
            </a:r>
          </a:p>
          <a:p>
            <a:r>
              <a:rPr lang="en-CA" dirty="0"/>
              <a:t>Owen Huyn</a:t>
            </a:r>
          </a:p>
          <a:p>
            <a:r>
              <a:rPr lang="en-CA" dirty="0"/>
              <a:t>February 6, 2017 </a:t>
            </a:r>
          </a:p>
        </p:txBody>
      </p:sp>
    </p:spTree>
    <p:extLst>
      <p:ext uri="{BB962C8B-B14F-4D97-AF65-F5344CB8AC3E}">
        <p14:creationId xmlns:p14="http://schemas.microsoft.com/office/powerpoint/2010/main" val="34146733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Let’s create our first unit testing file!</a:t>
            </a:r>
          </a:p>
        </p:txBody>
      </p:sp>
      <p:sp>
        <p:nvSpPr>
          <p:cNvPr id="3" name="Content Placeholder 2"/>
          <p:cNvSpPr>
            <a:spLocks noGrp="1"/>
          </p:cNvSpPr>
          <p:nvPr>
            <p:ph idx="1"/>
          </p:nvPr>
        </p:nvSpPr>
        <p:spPr>
          <a:xfrm>
            <a:off x="676656" y="2011680"/>
            <a:ext cx="10753725" cy="1257545"/>
          </a:xfrm>
        </p:spPr>
        <p:txBody>
          <a:bodyPr>
            <a:normAutofit fontScale="92500"/>
          </a:bodyPr>
          <a:lstStyle/>
          <a:p>
            <a:pPr lvl="1"/>
            <a:r>
              <a:rPr lang="en-CA" sz="2800" dirty="0"/>
              <a:t>To start, create a new Python file in the same directory of our file that we want to test</a:t>
            </a:r>
          </a:p>
          <a:p>
            <a:pPr lvl="1"/>
            <a:r>
              <a:rPr lang="en-CA" sz="2800" dirty="0"/>
              <a:t>You can do this from the command line or any text editor of your choice</a:t>
            </a:r>
          </a:p>
          <a:p>
            <a:pPr marL="4572" lvl="1" indent="0">
              <a:buNone/>
            </a:pPr>
            <a:endParaRPr lang="en-CA" sz="2800" dirty="0"/>
          </a:p>
        </p:txBody>
      </p:sp>
      <p:pic>
        <p:nvPicPr>
          <p:cNvPr id="6" name="Picture 5"/>
          <p:cNvPicPr>
            <a:picLocks noChangeAspect="1"/>
          </p:cNvPicPr>
          <p:nvPr/>
        </p:nvPicPr>
        <p:blipFill>
          <a:blip r:embed="rId2"/>
          <a:stretch>
            <a:fillRect/>
          </a:stretch>
        </p:blipFill>
        <p:spPr>
          <a:xfrm>
            <a:off x="676656" y="3269226"/>
            <a:ext cx="9101525" cy="3247158"/>
          </a:xfrm>
          <a:prstGeom prst="rect">
            <a:avLst/>
          </a:prstGeom>
        </p:spPr>
      </p:pic>
    </p:spTree>
    <p:extLst>
      <p:ext uri="{BB962C8B-B14F-4D97-AF65-F5344CB8AC3E}">
        <p14:creationId xmlns:p14="http://schemas.microsoft.com/office/powerpoint/2010/main" val="14093562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Let’s create our first test template</a:t>
            </a:r>
          </a:p>
        </p:txBody>
      </p:sp>
      <p:sp>
        <p:nvSpPr>
          <p:cNvPr id="3" name="Content Placeholder 2"/>
          <p:cNvSpPr>
            <a:spLocks noGrp="1"/>
          </p:cNvSpPr>
          <p:nvPr>
            <p:ph idx="1"/>
          </p:nvPr>
        </p:nvSpPr>
        <p:spPr>
          <a:xfrm>
            <a:off x="676656" y="2011681"/>
            <a:ext cx="10753725" cy="426720"/>
          </a:xfrm>
        </p:spPr>
        <p:txBody>
          <a:bodyPr/>
          <a:lstStyle/>
          <a:p>
            <a:pPr lvl="1"/>
            <a:r>
              <a:rPr lang="en-CA" dirty="0"/>
              <a:t>To start with our unit test, follow this template:</a:t>
            </a:r>
          </a:p>
        </p:txBody>
      </p:sp>
      <p:pic>
        <p:nvPicPr>
          <p:cNvPr id="4" name="Picture 3"/>
          <p:cNvPicPr>
            <a:picLocks noChangeAspect="1"/>
          </p:cNvPicPr>
          <p:nvPr/>
        </p:nvPicPr>
        <p:blipFill>
          <a:blip r:embed="rId2"/>
          <a:stretch>
            <a:fillRect/>
          </a:stretch>
        </p:blipFill>
        <p:spPr>
          <a:xfrm>
            <a:off x="657224" y="2438401"/>
            <a:ext cx="9999406" cy="2558229"/>
          </a:xfrm>
          <a:prstGeom prst="rect">
            <a:avLst/>
          </a:prstGeom>
        </p:spPr>
      </p:pic>
      <p:sp>
        <p:nvSpPr>
          <p:cNvPr id="5" name="Content Placeholder 2"/>
          <p:cNvSpPr txBox="1">
            <a:spLocks/>
          </p:cNvSpPr>
          <p:nvPr/>
        </p:nvSpPr>
        <p:spPr>
          <a:xfrm>
            <a:off x="657224" y="5063939"/>
            <a:ext cx="10753725" cy="1376189"/>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anose="020B0604020202020204" pitchFamily="34" charset="0"/>
              <a:buChar char="•"/>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anose="020B0604020202020204" pitchFamily="34" charset="0"/>
              <a:buChar char="•"/>
              <a:defRPr sz="2400" kern="1200">
                <a:solidFill>
                  <a:schemeClr val="tx1">
                    <a:lumMod val="85000"/>
                    <a:lumOff val="15000"/>
                  </a:schemeClr>
                </a:solidFill>
                <a:latin typeface="+mn-lt"/>
                <a:ea typeface="+mn-ea"/>
                <a:cs typeface="+mn-cs"/>
              </a:defRPr>
            </a:lvl2pPr>
            <a:lvl3pPr marL="342900" indent="-342900" algn="l" defTabSz="914400" rtl="0" eaLnBrk="1" latinLnBrk="0" hangingPunct="1">
              <a:lnSpc>
                <a:spcPct val="85000"/>
              </a:lnSpc>
              <a:spcBef>
                <a:spcPts val="600"/>
              </a:spcBef>
              <a:buFont typeface="Arial" panose="020B0604020202020204" pitchFamily="34" charset="0"/>
              <a:buChar char="•"/>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anose="020B0604020202020204" pitchFamily="34" charset="0"/>
              <a:buChar char="•"/>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anose="020B0604020202020204" pitchFamily="34" charset="0"/>
              <a:buChar char="•"/>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marL="461772" lvl="1" indent="-457200">
              <a:buFont typeface="+mj-lt"/>
              <a:buAutoNum type="arabicPeriod"/>
            </a:pPr>
            <a:r>
              <a:rPr lang="en-CA" dirty="0"/>
              <a:t>Import the unit test library</a:t>
            </a:r>
          </a:p>
          <a:p>
            <a:pPr marL="461772" lvl="1" indent="-457200">
              <a:buFont typeface="+mj-lt"/>
              <a:buAutoNum type="arabicPeriod"/>
            </a:pPr>
            <a:r>
              <a:rPr lang="en-CA" dirty="0"/>
              <a:t>Write a unit testing class with ‘</a:t>
            </a:r>
            <a:r>
              <a:rPr lang="en-CA" dirty="0" err="1"/>
              <a:t>unittest.TestCase</a:t>
            </a:r>
            <a:r>
              <a:rPr lang="en-CA" dirty="0"/>
              <a:t>’ as your argument</a:t>
            </a:r>
          </a:p>
          <a:p>
            <a:pPr marL="461772" lvl="1" indent="-457200">
              <a:buFont typeface="+mj-lt"/>
              <a:buAutoNum type="arabicPeriod"/>
            </a:pPr>
            <a:r>
              <a:rPr lang="en-CA" dirty="0"/>
              <a:t>Line 7 and Line 8 helps run the test file itself</a:t>
            </a:r>
          </a:p>
        </p:txBody>
      </p:sp>
    </p:spTree>
    <p:extLst>
      <p:ext uri="{BB962C8B-B14F-4D97-AF65-F5344CB8AC3E}">
        <p14:creationId xmlns:p14="http://schemas.microsoft.com/office/powerpoint/2010/main" val="15617704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OK, let’s write our first test</a:t>
            </a:r>
          </a:p>
        </p:txBody>
      </p:sp>
      <p:sp>
        <p:nvSpPr>
          <p:cNvPr id="3" name="Content Placeholder 2"/>
          <p:cNvSpPr>
            <a:spLocks noGrp="1"/>
          </p:cNvSpPr>
          <p:nvPr>
            <p:ph idx="1"/>
          </p:nvPr>
        </p:nvSpPr>
        <p:spPr>
          <a:xfrm>
            <a:off x="676656" y="2011681"/>
            <a:ext cx="10753725" cy="2904448"/>
          </a:xfrm>
        </p:spPr>
        <p:txBody>
          <a:bodyPr>
            <a:normAutofit/>
          </a:bodyPr>
          <a:lstStyle/>
          <a:p>
            <a:pPr lvl="1"/>
            <a:r>
              <a:rPr lang="en-CA" sz="3200" dirty="0"/>
              <a:t>Let us test something very simple</a:t>
            </a:r>
          </a:p>
          <a:p>
            <a:pPr lvl="1"/>
            <a:r>
              <a:rPr lang="en-CA" sz="3200" dirty="0"/>
              <a:t>Our first test will be testing the </a:t>
            </a:r>
            <a:r>
              <a:rPr lang="en-CA" sz="3200" dirty="0" err="1"/>
              <a:t>xcoord</a:t>
            </a:r>
            <a:r>
              <a:rPr lang="en-CA" sz="3200" dirty="0"/>
              <a:t> and </a:t>
            </a:r>
            <a:r>
              <a:rPr lang="en-CA" sz="3200" dirty="0" err="1"/>
              <a:t>ycoord</a:t>
            </a:r>
            <a:r>
              <a:rPr lang="en-CA" sz="3200" dirty="0"/>
              <a:t> getters of our Circle class</a:t>
            </a:r>
          </a:p>
        </p:txBody>
      </p:sp>
    </p:spTree>
    <p:extLst>
      <p:ext uri="{BB962C8B-B14F-4D97-AF65-F5344CB8AC3E}">
        <p14:creationId xmlns:p14="http://schemas.microsoft.com/office/powerpoint/2010/main" val="13261879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7" name="Rectangle 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a:stretch>
            <a:fillRect/>
          </a:stretch>
        </p:blipFill>
        <p:spPr>
          <a:xfrm>
            <a:off x="2437808" y="1118966"/>
            <a:ext cx="8918222" cy="4682066"/>
          </a:xfrm>
          <a:prstGeom prst="rect">
            <a:avLst/>
          </a:prstGeom>
        </p:spPr>
      </p:pic>
      <p:sp>
        <p:nvSpPr>
          <p:cNvPr id="5" name="TextBox 4"/>
          <p:cNvSpPr txBox="1"/>
          <p:nvPr/>
        </p:nvSpPr>
        <p:spPr>
          <a:xfrm>
            <a:off x="702784" y="1047135"/>
            <a:ext cx="1509252" cy="1015663"/>
          </a:xfrm>
          <a:prstGeom prst="rect">
            <a:avLst/>
          </a:prstGeom>
          <a:noFill/>
        </p:spPr>
        <p:txBody>
          <a:bodyPr wrap="square" rtlCol="0">
            <a:spAutoFit/>
          </a:bodyPr>
          <a:lstStyle/>
          <a:p>
            <a:r>
              <a:rPr lang="en-CA" sz="2000" dirty="0">
                <a:solidFill>
                  <a:srgbClr val="C00000"/>
                </a:solidFill>
              </a:rPr>
              <a:t>Import the module you are testing</a:t>
            </a:r>
          </a:p>
        </p:txBody>
      </p:sp>
      <p:sp>
        <p:nvSpPr>
          <p:cNvPr id="10" name="TextBox 9"/>
          <p:cNvSpPr txBox="1"/>
          <p:nvPr/>
        </p:nvSpPr>
        <p:spPr>
          <a:xfrm>
            <a:off x="702784" y="2295425"/>
            <a:ext cx="1509252" cy="3170099"/>
          </a:xfrm>
          <a:prstGeom prst="rect">
            <a:avLst/>
          </a:prstGeom>
          <a:noFill/>
        </p:spPr>
        <p:txBody>
          <a:bodyPr wrap="square" rtlCol="0">
            <a:spAutoFit/>
          </a:bodyPr>
          <a:lstStyle/>
          <a:p>
            <a:r>
              <a:rPr lang="en-CA" sz="2000" dirty="0">
                <a:solidFill>
                  <a:srgbClr val="C00000"/>
                </a:solidFill>
              </a:rPr>
              <a:t>Create some tests here;</a:t>
            </a:r>
          </a:p>
          <a:p>
            <a:r>
              <a:rPr lang="en-CA" sz="2000" dirty="0">
                <a:solidFill>
                  <a:srgbClr val="C00000"/>
                </a:solidFill>
              </a:rPr>
              <a:t>Each function declaration is one test</a:t>
            </a:r>
          </a:p>
          <a:p>
            <a:endParaRPr lang="en-CA" sz="2000" dirty="0">
              <a:solidFill>
                <a:srgbClr val="C00000"/>
              </a:solidFill>
            </a:endParaRPr>
          </a:p>
          <a:p>
            <a:r>
              <a:rPr lang="en-CA" sz="2000" dirty="0">
                <a:solidFill>
                  <a:srgbClr val="C00000"/>
                </a:solidFill>
              </a:rPr>
              <a:t>In this case, we have two tests.</a:t>
            </a:r>
          </a:p>
        </p:txBody>
      </p:sp>
      <p:cxnSp>
        <p:nvCxnSpPr>
          <p:cNvPr id="12" name="Straight Arrow Connector 11"/>
          <p:cNvCxnSpPr>
            <a:cxnSpLocks/>
            <a:stCxn id="5" idx="3"/>
          </p:cNvCxnSpPr>
          <p:nvPr/>
        </p:nvCxnSpPr>
        <p:spPr>
          <a:xfrm>
            <a:off x="2212036" y="1554967"/>
            <a:ext cx="791719" cy="1614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cxnSpLocks/>
            <a:stCxn id="10" idx="3"/>
          </p:cNvCxnSpPr>
          <p:nvPr/>
        </p:nvCxnSpPr>
        <p:spPr>
          <a:xfrm flipV="1">
            <a:off x="2212036" y="2355353"/>
            <a:ext cx="1081770" cy="1525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cxnSpLocks/>
            <a:stCxn id="10" idx="3"/>
          </p:cNvCxnSpPr>
          <p:nvPr/>
        </p:nvCxnSpPr>
        <p:spPr>
          <a:xfrm flipV="1">
            <a:off x="2212036" y="2981801"/>
            <a:ext cx="1081770" cy="8986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41211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on earth is an assertion????</a:t>
            </a:r>
          </a:p>
        </p:txBody>
      </p:sp>
      <p:sp>
        <p:nvSpPr>
          <p:cNvPr id="3" name="Content Placeholder 2"/>
          <p:cNvSpPr>
            <a:spLocks noGrp="1"/>
          </p:cNvSpPr>
          <p:nvPr>
            <p:ph idx="1"/>
          </p:nvPr>
        </p:nvSpPr>
        <p:spPr>
          <a:xfrm>
            <a:off x="676656" y="2011680"/>
            <a:ext cx="10753725" cy="4310462"/>
          </a:xfrm>
        </p:spPr>
        <p:txBody>
          <a:bodyPr>
            <a:normAutofit/>
          </a:bodyPr>
          <a:lstStyle/>
          <a:p>
            <a:pPr marL="4572" lvl="1" indent="0">
              <a:buNone/>
            </a:pPr>
            <a:r>
              <a:rPr lang="en-CA" dirty="0"/>
              <a:t>From Wikipedia: </a:t>
            </a:r>
          </a:p>
          <a:p>
            <a:pPr marL="4572" lvl="1" indent="0">
              <a:buNone/>
            </a:pPr>
            <a:r>
              <a:rPr lang="en-CA" dirty="0"/>
              <a:t>“... a statement that a predicate (Boolean-valued function, a true–false expression) is expected to always be true at that point in the code. If an assertion evaluates to false at run time, an assertion failure results, which typically causes the program to crash, or to throw an assertion exception.”</a:t>
            </a:r>
          </a:p>
          <a:p>
            <a:pPr lvl="1"/>
            <a:endParaRPr lang="en-CA" sz="2000" dirty="0"/>
          </a:p>
          <a:p>
            <a:pPr marL="4572" lvl="1" indent="0">
              <a:buNone/>
            </a:pPr>
            <a:r>
              <a:rPr lang="en-CA" sz="3600" dirty="0">
                <a:solidFill>
                  <a:schemeClr val="tx1"/>
                </a:solidFill>
              </a:rPr>
              <a:t>ELI5:</a:t>
            </a:r>
          </a:p>
          <a:p>
            <a:pPr marL="4572" lvl="1" indent="0">
              <a:buNone/>
            </a:pPr>
            <a:r>
              <a:rPr lang="en-CA" sz="3600" dirty="0">
                <a:solidFill>
                  <a:schemeClr val="tx1"/>
                </a:solidFill>
              </a:rPr>
              <a:t>Basically, if the test passes that Boolean expression, it will continue. Otherwise the test will fail and it will not continue with that test.</a:t>
            </a:r>
          </a:p>
        </p:txBody>
      </p:sp>
    </p:spTree>
    <p:extLst>
      <p:ext uri="{BB962C8B-B14F-4D97-AF65-F5344CB8AC3E}">
        <p14:creationId xmlns:p14="http://schemas.microsoft.com/office/powerpoint/2010/main" val="19765119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Example of an assertion</a:t>
            </a:r>
          </a:p>
        </p:txBody>
      </p:sp>
      <p:sp>
        <p:nvSpPr>
          <p:cNvPr id="3" name="Content Placeholder 2"/>
          <p:cNvSpPr>
            <a:spLocks noGrp="1"/>
          </p:cNvSpPr>
          <p:nvPr>
            <p:ph idx="1"/>
          </p:nvPr>
        </p:nvSpPr>
        <p:spPr>
          <a:xfrm>
            <a:off x="676656" y="2011680"/>
            <a:ext cx="10753725" cy="4398952"/>
          </a:xfrm>
        </p:spPr>
        <p:txBody>
          <a:bodyPr>
            <a:noAutofit/>
          </a:bodyPr>
          <a:lstStyle/>
          <a:p>
            <a:pPr marL="0" indent="0">
              <a:buNone/>
            </a:pPr>
            <a:r>
              <a:rPr lang="en-CA" sz="3200" dirty="0" err="1"/>
              <a:t>assertTrue</a:t>
            </a:r>
            <a:r>
              <a:rPr lang="en-CA" sz="3200" dirty="0"/>
              <a:t>(1 == 1)</a:t>
            </a:r>
          </a:p>
          <a:p>
            <a:pPr marL="0" indent="0">
              <a:buNone/>
            </a:pPr>
            <a:r>
              <a:rPr lang="en-CA" sz="3200" dirty="0">
                <a:solidFill>
                  <a:srgbClr val="00B050"/>
                </a:solidFill>
              </a:rPr>
              <a:t>This passes, and the test continues.</a:t>
            </a:r>
          </a:p>
          <a:p>
            <a:pPr marL="0" indent="0">
              <a:buNone/>
            </a:pPr>
            <a:r>
              <a:rPr lang="en-CA" sz="3200" dirty="0" err="1">
                <a:solidFill>
                  <a:schemeClr val="tx1"/>
                </a:solidFill>
              </a:rPr>
              <a:t>assertTrue</a:t>
            </a:r>
            <a:r>
              <a:rPr lang="en-CA" sz="3200" dirty="0">
                <a:solidFill>
                  <a:schemeClr val="tx1"/>
                </a:solidFill>
              </a:rPr>
              <a:t>(1 == 2)</a:t>
            </a:r>
          </a:p>
          <a:p>
            <a:pPr marL="0" indent="0">
              <a:buNone/>
            </a:pPr>
            <a:r>
              <a:rPr lang="en-CA" sz="3200" dirty="0">
                <a:solidFill>
                  <a:srgbClr val="FF0000"/>
                </a:solidFill>
              </a:rPr>
              <a:t>This Boolean expression is false, and throws an </a:t>
            </a:r>
            <a:r>
              <a:rPr lang="en-CA" sz="3200" dirty="0" err="1">
                <a:solidFill>
                  <a:srgbClr val="FF0000"/>
                </a:solidFill>
              </a:rPr>
              <a:t>AssertionException</a:t>
            </a:r>
            <a:r>
              <a:rPr lang="en-CA" sz="3200" dirty="0">
                <a:solidFill>
                  <a:srgbClr val="FF0000"/>
                </a:solidFill>
              </a:rPr>
              <a:t> which causes the test to fail.</a:t>
            </a:r>
          </a:p>
          <a:p>
            <a:pPr marL="0" indent="0">
              <a:buNone/>
            </a:pPr>
            <a:r>
              <a:rPr lang="en-CA" sz="3200" dirty="0" err="1">
                <a:solidFill>
                  <a:schemeClr val="tx1"/>
                </a:solidFill>
              </a:rPr>
              <a:t>assertFalse</a:t>
            </a:r>
            <a:r>
              <a:rPr lang="en-CA" sz="3200" dirty="0">
                <a:solidFill>
                  <a:schemeClr val="tx1"/>
                </a:solidFill>
              </a:rPr>
              <a:t> (1 == 2)</a:t>
            </a:r>
          </a:p>
          <a:p>
            <a:pPr marL="0" indent="0">
              <a:buNone/>
            </a:pPr>
            <a:r>
              <a:rPr lang="en-CA" sz="3200" dirty="0">
                <a:solidFill>
                  <a:srgbClr val="00B050"/>
                </a:solidFill>
              </a:rPr>
              <a:t>This Boolean expression is false, but the assertion asserts that the expression is false thus it passes and the test continues.</a:t>
            </a:r>
          </a:p>
          <a:p>
            <a:pPr marL="0" indent="0">
              <a:buNone/>
            </a:pPr>
            <a:endParaRPr lang="en-CA" sz="3200" dirty="0">
              <a:solidFill>
                <a:srgbClr val="FF0000"/>
              </a:solidFill>
            </a:endParaRPr>
          </a:p>
        </p:txBody>
      </p:sp>
    </p:spTree>
    <p:extLst>
      <p:ext uri="{BB962C8B-B14F-4D97-AF65-F5344CB8AC3E}">
        <p14:creationId xmlns:p14="http://schemas.microsoft.com/office/powerpoint/2010/main" val="24551855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Running the tests</a:t>
            </a:r>
          </a:p>
        </p:txBody>
      </p:sp>
      <p:sp>
        <p:nvSpPr>
          <p:cNvPr id="3" name="Content Placeholder 2"/>
          <p:cNvSpPr>
            <a:spLocks noGrp="1"/>
          </p:cNvSpPr>
          <p:nvPr>
            <p:ph idx="1"/>
          </p:nvPr>
        </p:nvSpPr>
        <p:spPr/>
        <p:txBody>
          <a:bodyPr>
            <a:normAutofit fontScale="92500"/>
          </a:bodyPr>
          <a:lstStyle/>
          <a:p>
            <a:pPr lvl="1"/>
            <a:r>
              <a:rPr lang="en-CA" sz="3200" dirty="0"/>
              <a:t>Run this command in your command prompt:</a:t>
            </a:r>
          </a:p>
          <a:p>
            <a:pPr marL="4572" lvl="1" indent="0">
              <a:buNone/>
            </a:pPr>
            <a:r>
              <a:rPr lang="en-CA" sz="3200" dirty="0">
                <a:solidFill>
                  <a:srgbClr val="FF0000"/>
                </a:solidFill>
                <a:latin typeface="Courier New" panose="02070309020205020404" pitchFamily="49" charset="0"/>
                <a:cs typeface="Courier New" panose="02070309020205020404" pitchFamily="49" charset="0"/>
              </a:rPr>
              <a:t>python -m </a:t>
            </a:r>
            <a:r>
              <a:rPr lang="en-CA" sz="3200" dirty="0" err="1">
                <a:solidFill>
                  <a:srgbClr val="FF0000"/>
                </a:solidFill>
                <a:latin typeface="Courier New" panose="02070309020205020404" pitchFamily="49" charset="0"/>
                <a:cs typeface="Courier New" panose="02070309020205020404" pitchFamily="49" charset="0"/>
              </a:rPr>
              <a:t>unittest</a:t>
            </a:r>
            <a:r>
              <a:rPr lang="en-CA" sz="3200" dirty="0">
                <a:solidFill>
                  <a:srgbClr val="FF0000"/>
                </a:solidFill>
                <a:latin typeface="Courier New" panose="02070309020205020404" pitchFamily="49" charset="0"/>
                <a:cs typeface="Courier New" panose="02070309020205020404" pitchFamily="49" charset="0"/>
              </a:rPr>
              <a:t> &lt;name of your test module&gt;</a:t>
            </a:r>
          </a:p>
          <a:p>
            <a:pPr marL="4572" lvl="1" indent="0">
              <a:buNone/>
            </a:pPr>
            <a:r>
              <a:rPr lang="en-CA" sz="3200" dirty="0"/>
              <a:t>In our demo, it is:  </a:t>
            </a:r>
            <a:r>
              <a:rPr lang="en-CA" sz="3200" dirty="0">
                <a:solidFill>
                  <a:srgbClr val="FF0000"/>
                </a:solidFill>
                <a:latin typeface="Courier New" panose="02070309020205020404" pitchFamily="49" charset="0"/>
                <a:cs typeface="Courier New" panose="02070309020205020404" pitchFamily="49" charset="0"/>
              </a:rPr>
              <a:t>python -m </a:t>
            </a:r>
            <a:r>
              <a:rPr lang="en-CA" sz="3200" dirty="0" err="1">
                <a:solidFill>
                  <a:srgbClr val="FF0000"/>
                </a:solidFill>
                <a:latin typeface="Courier New" panose="02070309020205020404" pitchFamily="49" charset="0"/>
                <a:cs typeface="Courier New" panose="02070309020205020404" pitchFamily="49" charset="0"/>
              </a:rPr>
              <a:t>unittest</a:t>
            </a:r>
            <a:r>
              <a:rPr lang="en-CA" sz="3200" dirty="0">
                <a:solidFill>
                  <a:srgbClr val="FF0000"/>
                </a:solidFill>
                <a:latin typeface="Courier New" panose="02070309020205020404" pitchFamily="49" charset="0"/>
                <a:cs typeface="Courier New" panose="02070309020205020404" pitchFamily="49" charset="0"/>
              </a:rPr>
              <a:t> </a:t>
            </a:r>
            <a:r>
              <a:rPr lang="en-CA" sz="3200" dirty="0" err="1">
                <a:solidFill>
                  <a:srgbClr val="FF0000"/>
                </a:solidFill>
                <a:latin typeface="Courier New" panose="02070309020205020404" pitchFamily="49" charset="0"/>
                <a:cs typeface="Courier New" panose="02070309020205020404" pitchFamily="49" charset="0"/>
              </a:rPr>
              <a:t>test_circles</a:t>
            </a:r>
            <a:endParaRPr lang="en-CA" sz="3200" dirty="0">
              <a:solidFill>
                <a:srgbClr val="FF0000"/>
              </a:solidFill>
              <a:latin typeface="Courier New" panose="02070309020205020404" pitchFamily="49" charset="0"/>
              <a:cs typeface="Courier New" panose="02070309020205020404" pitchFamily="49" charset="0"/>
            </a:endParaRPr>
          </a:p>
          <a:p>
            <a:pPr lvl="1"/>
            <a:r>
              <a:rPr lang="en-CA" sz="3200" dirty="0"/>
              <a:t>If you have multiple test files, you can run this to run all of them at once</a:t>
            </a:r>
          </a:p>
          <a:p>
            <a:pPr marL="4572" lvl="1" indent="0">
              <a:buNone/>
            </a:pPr>
            <a:r>
              <a:rPr lang="en-CA" sz="3200" dirty="0">
                <a:solidFill>
                  <a:srgbClr val="FF0000"/>
                </a:solidFill>
                <a:latin typeface="Courier New" panose="02070309020205020404" pitchFamily="49" charset="0"/>
                <a:cs typeface="Courier New" panose="02070309020205020404" pitchFamily="49" charset="0"/>
              </a:rPr>
              <a:t>python -m </a:t>
            </a:r>
            <a:r>
              <a:rPr lang="en-CA" sz="3200" dirty="0" err="1">
                <a:solidFill>
                  <a:srgbClr val="FF0000"/>
                </a:solidFill>
                <a:latin typeface="Courier New" panose="02070309020205020404" pitchFamily="49" charset="0"/>
                <a:cs typeface="Courier New" panose="02070309020205020404" pitchFamily="49" charset="0"/>
              </a:rPr>
              <a:t>unittest</a:t>
            </a:r>
            <a:r>
              <a:rPr lang="en-CA" sz="3200" dirty="0">
                <a:solidFill>
                  <a:srgbClr val="FF0000"/>
                </a:solidFill>
                <a:latin typeface="Courier New" panose="02070309020205020404" pitchFamily="49" charset="0"/>
                <a:cs typeface="Courier New" panose="02070309020205020404" pitchFamily="49" charset="0"/>
              </a:rPr>
              <a:t> discover</a:t>
            </a:r>
          </a:p>
          <a:p>
            <a:pPr marL="4572" lvl="1" indent="0">
              <a:buNone/>
            </a:pPr>
            <a:endParaRPr lang="en-CA" dirty="0">
              <a:solidFill>
                <a:srgbClr val="FF0000"/>
              </a:solidFill>
              <a:latin typeface="Courier New" panose="02070309020205020404" pitchFamily="49" charset="0"/>
              <a:cs typeface="Courier New" panose="02070309020205020404" pitchFamily="49" charset="0"/>
            </a:endParaRPr>
          </a:p>
          <a:p>
            <a:pPr marL="4572" lvl="1" indent="0">
              <a:buNone/>
            </a:pPr>
            <a:r>
              <a:rPr lang="en-CA" sz="4000" dirty="0">
                <a:solidFill>
                  <a:srgbClr val="FF0000"/>
                </a:solidFill>
                <a:cs typeface="Courier New" panose="02070309020205020404" pitchFamily="49" charset="0"/>
              </a:rPr>
              <a:t>Module name is not the same as the class name!!</a:t>
            </a:r>
          </a:p>
          <a:p>
            <a:pPr marL="4572" lvl="1" indent="0">
              <a:buNone/>
            </a:pPr>
            <a:endParaRPr lang="en-CA" dirty="0"/>
          </a:p>
        </p:txBody>
      </p:sp>
    </p:spTree>
    <p:extLst>
      <p:ext uri="{BB962C8B-B14F-4D97-AF65-F5344CB8AC3E}">
        <p14:creationId xmlns:p14="http://schemas.microsoft.com/office/powerpoint/2010/main" val="39525771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57212" y="361950"/>
            <a:ext cx="11077575" cy="6134100"/>
          </a:xfrm>
          <a:prstGeom prst="rect">
            <a:avLst/>
          </a:prstGeom>
        </p:spPr>
      </p:pic>
    </p:spTree>
    <p:extLst>
      <p:ext uri="{BB962C8B-B14F-4D97-AF65-F5344CB8AC3E}">
        <p14:creationId xmlns:p14="http://schemas.microsoft.com/office/powerpoint/2010/main" val="27336416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Failed Tests</a:t>
            </a:r>
          </a:p>
        </p:txBody>
      </p:sp>
      <p:sp>
        <p:nvSpPr>
          <p:cNvPr id="3" name="Content Placeholder 2"/>
          <p:cNvSpPr>
            <a:spLocks noGrp="1"/>
          </p:cNvSpPr>
          <p:nvPr>
            <p:ph idx="1"/>
          </p:nvPr>
        </p:nvSpPr>
        <p:spPr>
          <a:xfrm>
            <a:off x="676656" y="2011680"/>
            <a:ext cx="10753725" cy="1244897"/>
          </a:xfrm>
        </p:spPr>
        <p:txBody>
          <a:bodyPr anchor="ctr"/>
          <a:lstStyle/>
          <a:p>
            <a:pPr marL="4572" lvl="1" indent="0">
              <a:buNone/>
            </a:pPr>
            <a:r>
              <a:rPr lang="en-CA" sz="3200" dirty="0"/>
              <a:t>Let’s say we have an example like this:</a:t>
            </a:r>
          </a:p>
        </p:txBody>
      </p:sp>
      <p:pic>
        <p:nvPicPr>
          <p:cNvPr id="7" name="Picture 6"/>
          <p:cNvPicPr>
            <a:picLocks noChangeAspect="1"/>
          </p:cNvPicPr>
          <p:nvPr/>
        </p:nvPicPr>
        <p:blipFill>
          <a:blip r:embed="rId2"/>
          <a:stretch>
            <a:fillRect/>
          </a:stretch>
        </p:blipFill>
        <p:spPr>
          <a:xfrm>
            <a:off x="676656" y="3256578"/>
            <a:ext cx="5055318" cy="3134297"/>
          </a:xfrm>
          <a:prstGeom prst="rect">
            <a:avLst/>
          </a:prstGeom>
        </p:spPr>
      </p:pic>
      <p:sp>
        <p:nvSpPr>
          <p:cNvPr id="6" name="Rectangle 5"/>
          <p:cNvSpPr/>
          <p:nvPr/>
        </p:nvSpPr>
        <p:spPr>
          <a:xfrm>
            <a:off x="1115961" y="5545396"/>
            <a:ext cx="3957484" cy="762000"/>
          </a:xfrm>
          <a:prstGeom prst="rect">
            <a:avLst/>
          </a:prstGeom>
          <a:noFill/>
          <a:ln>
            <a:solidFill>
              <a:srgbClr val="FF0000"/>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en-CA">
              <a:ln w="0"/>
              <a:solidFill>
                <a:schemeClr val="accent1"/>
              </a:solidFill>
              <a:effectLst>
                <a:outerShdw blurRad="38100" dist="25400" dir="5400000" algn="ctr" rotWithShape="0">
                  <a:srgbClr val="6E747A">
                    <a:alpha val="43000"/>
                  </a:srgbClr>
                </a:outerShdw>
              </a:effectLst>
            </a:endParaRPr>
          </a:p>
        </p:txBody>
      </p:sp>
      <p:cxnSp>
        <p:nvCxnSpPr>
          <p:cNvPr id="11" name="Straight Arrow Connector 10"/>
          <p:cNvCxnSpPr>
            <a:cxnSpLocks/>
          </p:cNvCxnSpPr>
          <p:nvPr/>
        </p:nvCxnSpPr>
        <p:spPr>
          <a:xfrm flipH="1">
            <a:off x="5073446" y="4630996"/>
            <a:ext cx="3441289" cy="1295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8558981" y="4371445"/>
            <a:ext cx="1351935" cy="369332"/>
          </a:xfrm>
          <a:prstGeom prst="rect">
            <a:avLst/>
          </a:prstGeom>
          <a:noFill/>
        </p:spPr>
        <p:txBody>
          <a:bodyPr wrap="square" rtlCol="0">
            <a:spAutoFit/>
          </a:bodyPr>
          <a:lstStyle/>
          <a:p>
            <a:r>
              <a:rPr lang="en-CA" dirty="0">
                <a:solidFill>
                  <a:srgbClr val="FF0000"/>
                </a:solidFill>
              </a:rPr>
              <a:t>This will fail!</a:t>
            </a:r>
          </a:p>
        </p:txBody>
      </p:sp>
    </p:spTree>
    <p:extLst>
      <p:ext uri="{BB962C8B-B14F-4D97-AF65-F5344CB8AC3E}">
        <p14:creationId xmlns:p14="http://schemas.microsoft.com/office/powerpoint/2010/main" val="12136894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When we run our test….</a:t>
            </a:r>
          </a:p>
        </p:txBody>
      </p:sp>
      <p:pic>
        <p:nvPicPr>
          <p:cNvPr id="4" name="Picture 3"/>
          <p:cNvPicPr>
            <a:picLocks noChangeAspect="1"/>
          </p:cNvPicPr>
          <p:nvPr/>
        </p:nvPicPr>
        <p:blipFill>
          <a:blip r:embed="rId2"/>
          <a:stretch>
            <a:fillRect/>
          </a:stretch>
        </p:blipFill>
        <p:spPr>
          <a:xfrm>
            <a:off x="657224" y="1870433"/>
            <a:ext cx="10210800" cy="3648075"/>
          </a:xfrm>
          <a:prstGeom prst="rect">
            <a:avLst/>
          </a:prstGeom>
        </p:spPr>
      </p:pic>
      <p:cxnSp>
        <p:nvCxnSpPr>
          <p:cNvPr id="6" name="Straight Arrow Connector 5"/>
          <p:cNvCxnSpPr>
            <a:cxnSpLocks/>
          </p:cNvCxnSpPr>
          <p:nvPr/>
        </p:nvCxnSpPr>
        <p:spPr>
          <a:xfrm flipH="1">
            <a:off x="5314336" y="4119716"/>
            <a:ext cx="2477728" cy="147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792064" y="3935050"/>
            <a:ext cx="1852612" cy="369332"/>
          </a:xfrm>
          <a:prstGeom prst="rect">
            <a:avLst/>
          </a:prstGeom>
          <a:noFill/>
        </p:spPr>
        <p:txBody>
          <a:bodyPr wrap="square" rtlCol="0">
            <a:spAutoFit/>
          </a:bodyPr>
          <a:lstStyle/>
          <a:p>
            <a:r>
              <a:rPr lang="en-CA" dirty="0">
                <a:solidFill>
                  <a:srgbClr val="FF0000"/>
                </a:solidFill>
              </a:rPr>
              <a:t>Reason for failure</a:t>
            </a:r>
          </a:p>
        </p:txBody>
      </p:sp>
      <p:sp>
        <p:nvSpPr>
          <p:cNvPr id="9" name="TextBox 8"/>
          <p:cNvSpPr txBox="1"/>
          <p:nvPr/>
        </p:nvSpPr>
        <p:spPr>
          <a:xfrm>
            <a:off x="6282812" y="4962520"/>
            <a:ext cx="3647768" cy="369332"/>
          </a:xfrm>
          <a:prstGeom prst="rect">
            <a:avLst/>
          </a:prstGeom>
          <a:noFill/>
        </p:spPr>
        <p:txBody>
          <a:bodyPr wrap="square" rtlCol="0">
            <a:spAutoFit/>
          </a:bodyPr>
          <a:lstStyle/>
          <a:p>
            <a:r>
              <a:rPr lang="en-CA" dirty="0">
                <a:solidFill>
                  <a:srgbClr val="FF0000"/>
                </a:solidFill>
              </a:rPr>
              <a:t>3 total tests, 1 failed, 2 passed</a:t>
            </a:r>
          </a:p>
        </p:txBody>
      </p:sp>
      <p:cxnSp>
        <p:nvCxnSpPr>
          <p:cNvPr id="11" name="Straight Arrow Connector 10"/>
          <p:cNvCxnSpPr>
            <a:cxnSpLocks/>
            <a:stCxn id="9" idx="1"/>
          </p:cNvCxnSpPr>
          <p:nvPr/>
        </p:nvCxnSpPr>
        <p:spPr>
          <a:xfrm flipH="1" flipV="1">
            <a:off x="3578942" y="4792603"/>
            <a:ext cx="2703870" cy="3545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cxnSpLocks/>
          </p:cNvCxnSpPr>
          <p:nvPr/>
        </p:nvCxnSpPr>
        <p:spPr>
          <a:xfrm flipH="1">
            <a:off x="3371696" y="5138870"/>
            <a:ext cx="2911116" cy="1389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0222706" y="3400040"/>
            <a:ext cx="1852612" cy="369332"/>
          </a:xfrm>
          <a:prstGeom prst="rect">
            <a:avLst/>
          </a:prstGeom>
          <a:noFill/>
        </p:spPr>
        <p:txBody>
          <a:bodyPr wrap="square" rtlCol="0">
            <a:spAutoFit/>
          </a:bodyPr>
          <a:lstStyle/>
          <a:p>
            <a:r>
              <a:rPr lang="en-CA" dirty="0">
                <a:solidFill>
                  <a:srgbClr val="FF0000"/>
                </a:solidFill>
              </a:rPr>
              <a:t>Where it failed</a:t>
            </a:r>
          </a:p>
        </p:txBody>
      </p:sp>
      <p:cxnSp>
        <p:nvCxnSpPr>
          <p:cNvPr id="21" name="Straight Arrow Connector 20"/>
          <p:cNvCxnSpPr>
            <a:cxnSpLocks/>
            <a:stCxn id="20" idx="1"/>
          </p:cNvCxnSpPr>
          <p:nvPr/>
        </p:nvCxnSpPr>
        <p:spPr>
          <a:xfrm flipH="1">
            <a:off x="9379974" y="3584706"/>
            <a:ext cx="842732" cy="384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4074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a:t>Unit testing quote</a:t>
            </a:r>
          </a:p>
        </p:txBody>
      </p:sp>
      <p:sp>
        <p:nvSpPr>
          <p:cNvPr id="5" name="Content Placeholder 4"/>
          <p:cNvSpPr>
            <a:spLocks noGrp="1"/>
          </p:cNvSpPr>
          <p:nvPr>
            <p:ph idx="1"/>
          </p:nvPr>
        </p:nvSpPr>
        <p:spPr/>
        <p:txBody>
          <a:bodyPr anchor="ctr"/>
          <a:lstStyle/>
          <a:p>
            <a:pPr marL="0" indent="0" algn="ctr">
              <a:buNone/>
            </a:pPr>
            <a:r>
              <a:rPr lang="en-CA" sz="3600" i="1" dirty="0"/>
              <a:t>“If you don’t like unit testing your product, most likely your customers won’t like to test it either.”</a:t>
            </a:r>
          </a:p>
          <a:p>
            <a:pPr marL="0" indent="0" algn="ctr">
              <a:buNone/>
            </a:pPr>
            <a:r>
              <a:rPr lang="en-CA" sz="3600" i="1" dirty="0"/>
              <a:t>- Anonymous</a:t>
            </a:r>
          </a:p>
          <a:p>
            <a:endParaRPr lang="en-CA" dirty="0"/>
          </a:p>
        </p:txBody>
      </p:sp>
    </p:spTree>
    <p:extLst>
      <p:ext uri="{BB962C8B-B14F-4D97-AF65-F5344CB8AC3E}">
        <p14:creationId xmlns:p14="http://schemas.microsoft.com/office/powerpoint/2010/main" val="3955598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r="18563"/>
          <a:stretch/>
        </p:blipFill>
        <p:spPr>
          <a:xfrm>
            <a:off x="1341921" y="750878"/>
            <a:ext cx="5629149" cy="5287846"/>
          </a:xfrm>
          <a:prstGeom prst="rect">
            <a:avLst/>
          </a:prstGeom>
        </p:spPr>
      </p:pic>
      <p:sp>
        <p:nvSpPr>
          <p:cNvPr id="2" name="Title 1"/>
          <p:cNvSpPr>
            <a:spLocks noGrp="1"/>
          </p:cNvSpPr>
          <p:nvPr>
            <p:ph type="title"/>
          </p:nvPr>
        </p:nvSpPr>
        <p:spPr>
          <a:xfrm>
            <a:off x="7836310" y="499533"/>
            <a:ext cx="3706761" cy="1658198"/>
          </a:xfrm>
        </p:spPr>
        <p:txBody>
          <a:bodyPr>
            <a:normAutofit/>
          </a:bodyPr>
          <a:lstStyle/>
          <a:p>
            <a:r>
              <a:rPr lang="en-CA" sz="4400" dirty="0"/>
              <a:t>Other assertions</a:t>
            </a:r>
          </a:p>
        </p:txBody>
      </p:sp>
      <p:sp>
        <p:nvSpPr>
          <p:cNvPr id="3" name="Content Placeholder 2"/>
          <p:cNvSpPr>
            <a:spLocks noGrp="1"/>
          </p:cNvSpPr>
          <p:nvPr>
            <p:ph idx="1"/>
          </p:nvPr>
        </p:nvSpPr>
        <p:spPr>
          <a:xfrm>
            <a:off x="7836310" y="2011680"/>
            <a:ext cx="3706761" cy="3864732"/>
          </a:xfrm>
        </p:spPr>
        <p:txBody>
          <a:bodyPr>
            <a:noAutofit/>
          </a:bodyPr>
          <a:lstStyle/>
          <a:p>
            <a:pPr lvl="1"/>
            <a:r>
              <a:rPr lang="en-CA" sz="2600" dirty="0"/>
              <a:t>Documentation can be found here:</a:t>
            </a:r>
          </a:p>
          <a:p>
            <a:pPr marL="4572" lvl="1" indent="0">
              <a:buNone/>
            </a:pPr>
            <a:r>
              <a:rPr lang="en-CA" sz="2600" dirty="0">
                <a:hlinkClick r:id="rId3"/>
              </a:rPr>
              <a:t>https://docs.python.org/2/library/unittest.html</a:t>
            </a:r>
            <a:endParaRPr lang="en-CA" sz="2600" dirty="0"/>
          </a:p>
          <a:p>
            <a:pPr lvl="1"/>
            <a:r>
              <a:rPr lang="en-CA" sz="2600" dirty="0"/>
              <a:t>Most of the time, you will use the first 4 assertions, however the other assertions could come in handy</a:t>
            </a:r>
          </a:p>
          <a:p>
            <a:pPr lvl="1"/>
            <a:r>
              <a:rPr lang="en-CA" sz="2600" dirty="0"/>
              <a:t>There are more uncommon assertions (not listed here) that are in the docs</a:t>
            </a:r>
          </a:p>
        </p:txBody>
      </p:sp>
    </p:spTree>
    <p:extLst>
      <p:ext uri="{BB962C8B-B14F-4D97-AF65-F5344CB8AC3E}">
        <p14:creationId xmlns:p14="http://schemas.microsoft.com/office/powerpoint/2010/main" val="42461345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Floating point assertions</a:t>
            </a:r>
          </a:p>
        </p:txBody>
      </p:sp>
      <p:sp>
        <p:nvSpPr>
          <p:cNvPr id="3" name="Content Placeholder 2"/>
          <p:cNvSpPr>
            <a:spLocks noGrp="1"/>
          </p:cNvSpPr>
          <p:nvPr>
            <p:ph idx="1"/>
          </p:nvPr>
        </p:nvSpPr>
        <p:spPr>
          <a:xfrm>
            <a:off x="676656" y="2011680"/>
            <a:ext cx="10753725" cy="4389120"/>
          </a:xfrm>
        </p:spPr>
        <p:txBody>
          <a:bodyPr>
            <a:normAutofit fontScale="92500"/>
          </a:bodyPr>
          <a:lstStyle/>
          <a:p>
            <a:pPr marL="4572" lvl="1" indent="0">
              <a:buNone/>
            </a:pPr>
            <a:r>
              <a:rPr lang="en-CA" sz="2600" dirty="0">
                <a:solidFill>
                  <a:srgbClr val="FF0000"/>
                </a:solidFill>
                <a:latin typeface="Courier New" panose="02070309020205020404" pitchFamily="49" charset="0"/>
                <a:cs typeface="Courier New" panose="02070309020205020404" pitchFamily="49" charset="0"/>
              </a:rPr>
              <a:t>def </a:t>
            </a:r>
            <a:r>
              <a:rPr lang="en-CA" sz="2600" dirty="0" err="1">
                <a:solidFill>
                  <a:srgbClr val="FF0000"/>
                </a:solidFill>
                <a:latin typeface="Courier New" panose="02070309020205020404" pitchFamily="49" charset="0"/>
                <a:cs typeface="Courier New" panose="02070309020205020404" pitchFamily="49" charset="0"/>
              </a:rPr>
              <a:t>assertAlmostEqual</a:t>
            </a:r>
            <a:r>
              <a:rPr lang="en-CA" sz="2600" dirty="0">
                <a:solidFill>
                  <a:srgbClr val="FF0000"/>
                </a:solidFill>
                <a:latin typeface="Courier New" panose="02070309020205020404" pitchFamily="49" charset="0"/>
                <a:cs typeface="Courier New" panose="02070309020205020404" pitchFamily="49" charset="0"/>
              </a:rPr>
              <a:t>(self, first, second, places=None, </a:t>
            </a:r>
            <a:r>
              <a:rPr lang="en-CA" sz="2600" dirty="0" err="1">
                <a:solidFill>
                  <a:srgbClr val="FF0000"/>
                </a:solidFill>
                <a:latin typeface="Courier New" panose="02070309020205020404" pitchFamily="49" charset="0"/>
                <a:cs typeface="Courier New" panose="02070309020205020404" pitchFamily="49" charset="0"/>
              </a:rPr>
              <a:t>msg</a:t>
            </a:r>
            <a:r>
              <a:rPr lang="en-CA" sz="2600" dirty="0">
                <a:solidFill>
                  <a:srgbClr val="FF0000"/>
                </a:solidFill>
                <a:latin typeface="Courier New" panose="02070309020205020404" pitchFamily="49" charset="0"/>
                <a:cs typeface="Courier New" panose="02070309020205020404" pitchFamily="49" charset="0"/>
              </a:rPr>
              <a:t>=None, delta=None)</a:t>
            </a:r>
            <a:endParaRPr lang="en-CA" sz="2600" dirty="0">
              <a:latin typeface="Courier New" panose="02070309020205020404" pitchFamily="49" charset="0"/>
              <a:cs typeface="Courier New" panose="02070309020205020404" pitchFamily="49" charset="0"/>
            </a:endParaRPr>
          </a:p>
          <a:p>
            <a:pPr marL="4572" lvl="1" indent="0">
              <a:buNone/>
            </a:pPr>
            <a:r>
              <a:rPr lang="en-CA" sz="2600" dirty="0">
                <a:cs typeface="Courier New" panose="02070309020205020404" pitchFamily="49" charset="0"/>
              </a:rPr>
              <a:t>Checks if the two numbers are equal up until the given number of decimal places (argument: places, default is 7); delta is used as an acceptable range for both numbers</a:t>
            </a:r>
          </a:p>
          <a:p>
            <a:pPr marL="4572" lvl="1" indent="0">
              <a:buNone/>
            </a:pPr>
            <a:endParaRPr lang="en-CA" sz="2600" dirty="0">
              <a:cs typeface="Courier New" panose="02070309020205020404" pitchFamily="49" charset="0"/>
            </a:endParaRPr>
          </a:p>
          <a:p>
            <a:pPr marL="4572" lvl="1" indent="0">
              <a:buNone/>
            </a:pPr>
            <a:r>
              <a:rPr lang="en-CA" sz="2600" dirty="0">
                <a:solidFill>
                  <a:srgbClr val="FF0000"/>
                </a:solidFill>
                <a:latin typeface="Courier New" panose="02070309020205020404" pitchFamily="49" charset="0"/>
                <a:cs typeface="Courier New" panose="02070309020205020404" pitchFamily="49" charset="0"/>
              </a:rPr>
              <a:t>def </a:t>
            </a:r>
            <a:r>
              <a:rPr lang="en-CA" sz="2600" dirty="0" err="1">
                <a:solidFill>
                  <a:srgbClr val="FF0000"/>
                </a:solidFill>
                <a:latin typeface="Courier New" panose="02070309020205020404" pitchFamily="49" charset="0"/>
                <a:cs typeface="Courier New" panose="02070309020205020404" pitchFamily="49" charset="0"/>
              </a:rPr>
              <a:t>assertNotAlmostEqual</a:t>
            </a:r>
            <a:r>
              <a:rPr lang="en-CA" sz="2600" dirty="0">
                <a:solidFill>
                  <a:srgbClr val="FF0000"/>
                </a:solidFill>
                <a:latin typeface="Courier New" panose="02070309020205020404" pitchFamily="49" charset="0"/>
                <a:cs typeface="Courier New" panose="02070309020205020404" pitchFamily="49" charset="0"/>
              </a:rPr>
              <a:t>(self, first, second, places=None, </a:t>
            </a:r>
            <a:r>
              <a:rPr lang="en-CA" sz="2600" dirty="0" err="1">
                <a:solidFill>
                  <a:srgbClr val="FF0000"/>
                </a:solidFill>
                <a:latin typeface="Courier New" panose="02070309020205020404" pitchFamily="49" charset="0"/>
                <a:cs typeface="Courier New" panose="02070309020205020404" pitchFamily="49" charset="0"/>
              </a:rPr>
              <a:t>msg</a:t>
            </a:r>
            <a:r>
              <a:rPr lang="en-CA" sz="2600" dirty="0">
                <a:solidFill>
                  <a:srgbClr val="FF0000"/>
                </a:solidFill>
                <a:latin typeface="Courier New" panose="02070309020205020404" pitchFamily="49" charset="0"/>
                <a:cs typeface="Courier New" panose="02070309020205020404" pitchFamily="49" charset="0"/>
              </a:rPr>
              <a:t>=None, delta=None)</a:t>
            </a:r>
            <a:endParaRPr lang="en-CA" sz="2600" dirty="0">
              <a:cs typeface="Courier New" panose="02070309020205020404" pitchFamily="49" charset="0"/>
            </a:endParaRPr>
          </a:p>
          <a:p>
            <a:pPr marL="4572" lvl="1" indent="0">
              <a:buNone/>
            </a:pPr>
            <a:r>
              <a:rPr lang="en-CA" sz="2600" dirty="0">
                <a:cs typeface="Courier New" panose="02070309020205020404" pitchFamily="49" charset="0"/>
              </a:rPr>
              <a:t>Similarly here, except this is the logical negation of the first assertion</a:t>
            </a:r>
          </a:p>
          <a:p>
            <a:pPr marL="4572" lvl="1" indent="0">
              <a:buNone/>
            </a:pPr>
            <a:endParaRPr lang="en-CA" sz="2600" dirty="0">
              <a:cs typeface="Courier New" panose="02070309020205020404" pitchFamily="49" charset="0"/>
            </a:endParaRPr>
          </a:p>
          <a:p>
            <a:pPr marL="4572" lvl="1" indent="0">
              <a:buNone/>
            </a:pPr>
            <a:r>
              <a:rPr lang="en-CA" sz="2600" dirty="0">
                <a:cs typeface="Courier New" panose="02070309020205020404" pitchFamily="49" charset="0"/>
              </a:rPr>
              <a:t>More into optional arguments here: </a:t>
            </a:r>
            <a:r>
              <a:rPr lang="en-CA" sz="2600" dirty="0">
                <a:cs typeface="Courier New" panose="02070309020205020404" pitchFamily="49" charset="0"/>
                <a:hlinkClick r:id="rId2"/>
              </a:rPr>
              <a:t>http://www.diveintopython.net/power_of_introspection/optional_arguments.html</a:t>
            </a:r>
            <a:endParaRPr lang="en-CA" sz="2600" dirty="0">
              <a:cs typeface="Courier New" panose="02070309020205020404" pitchFamily="49" charset="0"/>
            </a:endParaRPr>
          </a:p>
          <a:p>
            <a:pPr marL="4572" lvl="1" indent="0">
              <a:buNone/>
            </a:pPr>
            <a:endParaRPr lang="en-CA" dirty="0">
              <a:cs typeface="Courier New" panose="02070309020205020404" pitchFamily="49" charset="0"/>
            </a:endParaRPr>
          </a:p>
          <a:p>
            <a:pPr marL="4572" lvl="1" indent="0">
              <a:buNone/>
            </a:pPr>
            <a:endParaRPr lang="en-CA" dirty="0">
              <a:cs typeface="Courier New" panose="02070309020205020404" pitchFamily="49" charset="0"/>
            </a:endParaRPr>
          </a:p>
        </p:txBody>
      </p:sp>
    </p:spTree>
    <p:extLst>
      <p:ext uri="{BB962C8B-B14F-4D97-AF65-F5344CB8AC3E}">
        <p14:creationId xmlns:p14="http://schemas.microsoft.com/office/powerpoint/2010/main" val="33186966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Redundant code in tests</a:t>
            </a:r>
          </a:p>
        </p:txBody>
      </p:sp>
      <p:sp>
        <p:nvSpPr>
          <p:cNvPr id="3" name="Content Placeholder 2"/>
          <p:cNvSpPr>
            <a:spLocks noGrp="1"/>
          </p:cNvSpPr>
          <p:nvPr>
            <p:ph idx="1"/>
          </p:nvPr>
        </p:nvSpPr>
        <p:spPr>
          <a:xfrm>
            <a:off x="676656" y="2011680"/>
            <a:ext cx="10753725" cy="623365"/>
          </a:xfrm>
        </p:spPr>
        <p:txBody>
          <a:bodyPr/>
          <a:lstStyle/>
          <a:p>
            <a:pPr marL="0" indent="0">
              <a:buNone/>
            </a:pPr>
            <a:r>
              <a:rPr lang="en-CA" sz="3200" dirty="0"/>
              <a:t>Let’s say we have some redundant code in all our tests:</a:t>
            </a:r>
          </a:p>
          <a:p>
            <a:pPr marL="0" indent="0">
              <a:buNone/>
            </a:pPr>
            <a:endParaRPr lang="en-CA" dirty="0"/>
          </a:p>
        </p:txBody>
      </p:sp>
      <p:pic>
        <p:nvPicPr>
          <p:cNvPr id="4" name="Picture 3"/>
          <p:cNvPicPr>
            <a:picLocks noChangeAspect="1"/>
          </p:cNvPicPr>
          <p:nvPr/>
        </p:nvPicPr>
        <p:blipFill rotWithShape="1">
          <a:blip r:embed="rId2"/>
          <a:srcRect b="30583"/>
          <a:stretch/>
        </p:blipFill>
        <p:spPr>
          <a:xfrm>
            <a:off x="676655" y="2635046"/>
            <a:ext cx="7213731" cy="3104700"/>
          </a:xfrm>
          <a:prstGeom prst="rect">
            <a:avLst/>
          </a:prstGeom>
        </p:spPr>
      </p:pic>
      <p:sp>
        <p:nvSpPr>
          <p:cNvPr id="6" name="Rectangle 5"/>
          <p:cNvSpPr/>
          <p:nvPr/>
        </p:nvSpPr>
        <p:spPr>
          <a:xfrm>
            <a:off x="1853381" y="3669878"/>
            <a:ext cx="3170902" cy="353811"/>
          </a:xfrm>
          <a:prstGeom prst="rect">
            <a:avLst/>
          </a:prstGeom>
          <a:noFill/>
          <a:ln>
            <a:solidFill>
              <a:srgbClr val="FF0000"/>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en-CA">
              <a:ln w="0"/>
              <a:solidFill>
                <a:schemeClr val="accent1"/>
              </a:solidFill>
              <a:effectLst>
                <a:outerShdw blurRad="38100" dist="25400" dir="5400000" algn="ctr" rotWithShape="0">
                  <a:srgbClr val="6E747A">
                    <a:alpha val="43000"/>
                  </a:srgbClr>
                </a:outerShdw>
              </a:effectLst>
            </a:endParaRPr>
          </a:p>
        </p:txBody>
      </p:sp>
      <p:sp>
        <p:nvSpPr>
          <p:cNvPr id="7" name="Rectangle 6"/>
          <p:cNvSpPr/>
          <p:nvPr/>
        </p:nvSpPr>
        <p:spPr>
          <a:xfrm>
            <a:off x="1853380" y="4924269"/>
            <a:ext cx="3170903" cy="389744"/>
          </a:xfrm>
          <a:prstGeom prst="rect">
            <a:avLst/>
          </a:prstGeom>
          <a:noFill/>
          <a:ln>
            <a:solidFill>
              <a:srgbClr val="FF0000"/>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en-CA">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20640552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12" name="Rectangle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p>
        </p:txBody>
      </p:sp>
      <p:sp>
        <p:nvSpPr>
          <p:cNvPr id="13" name="Rectangle 12"/>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p>
        </p:txBody>
      </p:sp>
      <p:pic>
        <p:nvPicPr>
          <p:cNvPr id="9" name="Picture 8"/>
          <p:cNvPicPr>
            <a:picLocks noChangeAspect="1"/>
          </p:cNvPicPr>
          <p:nvPr/>
        </p:nvPicPr>
        <p:blipFill>
          <a:blip r:embed="rId2"/>
          <a:stretch>
            <a:fillRect/>
          </a:stretch>
        </p:blipFill>
        <p:spPr>
          <a:xfrm>
            <a:off x="3524610" y="804333"/>
            <a:ext cx="8075290" cy="5269127"/>
          </a:xfrm>
          <a:prstGeom prst="rect">
            <a:avLst/>
          </a:prstGeom>
        </p:spPr>
      </p:pic>
      <p:sp>
        <p:nvSpPr>
          <p:cNvPr id="14" name="TextBox 13"/>
          <p:cNvSpPr txBox="1"/>
          <p:nvPr/>
        </p:nvSpPr>
        <p:spPr>
          <a:xfrm>
            <a:off x="1007806" y="967921"/>
            <a:ext cx="1651820" cy="1569660"/>
          </a:xfrm>
          <a:prstGeom prst="rect">
            <a:avLst/>
          </a:prstGeom>
          <a:noFill/>
        </p:spPr>
        <p:txBody>
          <a:bodyPr wrap="square" rtlCol="0">
            <a:spAutoFit/>
          </a:bodyPr>
          <a:lstStyle/>
          <a:p>
            <a:r>
              <a:rPr lang="en-CA" sz="2400" dirty="0">
                <a:solidFill>
                  <a:srgbClr val="FF0000"/>
                </a:solidFill>
                <a:latin typeface="Calibri" panose="020F0502020204030204" pitchFamily="34" charset="0"/>
                <a:cs typeface="Calibri" panose="020F0502020204030204" pitchFamily="34" charset="0"/>
              </a:rPr>
              <a:t>This will run </a:t>
            </a:r>
            <a:r>
              <a:rPr lang="en-CA" sz="2400" b="1" dirty="0">
                <a:solidFill>
                  <a:srgbClr val="FF0000"/>
                </a:solidFill>
                <a:latin typeface="Calibri" panose="020F0502020204030204" pitchFamily="34" charset="0"/>
                <a:cs typeface="Calibri" panose="020F0502020204030204" pitchFamily="34" charset="0"/>
              </a:rPr>
              <a:t>before</a:t>
            </a:r>
            <a:r>
              <a:rPr lang="en-CA" sz="2400" dirty="0">
                <a:solidFill>
                  <a:srgbClr val="FF0000"/>
                </a:solidFill>
                <a:latin typeface="Calibri" panose="020F0502020204030204" pitchFamily="34" charset="0"/>
                <a:cs typeface="Calibri" panose="020F0502020204030204" pitchFamily="34" charset="0"/>
              </a:rPr>
              <a:t> every test (</a:t>
            </a:r>
            <a:r>
              <a:rPr lang="en-CA" sz="2400" dirty="0" err="1">
                <a:solidFill>
                  <a:srgbClr val="FF0000"/>
                </a:solidFill>
                <a:latin typeface="Calibri" panose="020F0502020204030204" pitchFamily="34" charset="0"/>
                <a:cs typeface="Calibri" panose="020F0502020204030204" pitchFamily="34" charset="0"/>
              </a:rPr>
              <a:t>setUp</a:t>
            </a:r>
            <a:r>
              <a:rPr lang="en-CA" sz="2400" dirty="0">
                <a:solidFill>
                  <a:srgbClr val="FF0000"/>
                </a:solidFill>
                <a:latin typeface="Calibri" panose="020F0502020204030204" pitchFamily="34" charset="0"/>
                <a:cs typeface="Calibri" panose="020F0502020204030204" pitchFamily="34" charset="0"/>
              </a:rPr>
              <a:t>)</a:t>
            </a:r>
          </a:p>
        </p:txBody>
      </p:sp>
      <p:sp>
        <p:nvSpPr>
          <p:cNvPr id="15" name="TextBox 14"/>
          <p:cNvSpPr txBox="1"/>
          <p:nvPr/>
        </p:nvSpPr>
        <p:spPr>
          <a:xfrm>
            <a:off x="938981" y="3128275"/>
            <a:ext cx="1956620" cy="1569660"/>
          </a:xfrm>
          <a:prstGeom prst="rect">
            <a:avLst/>
          </a:prstGeom>
          <a:noFill/>
        </p:spPr>
        <p:txBody>
          <a:bodyPr wrap="square" rtlCol="0">
            <a:spAutoFit/>
          </a:bodyPr>
          <a:lstStyle/>
          <a:p>
            <a:r>
              <a:rPr lang="en-CA" sz="2400" dirty="0">
                <a:solidFill>
                  <a:srgbClr val="FF0000"/>
                </a:solidFill>
                <a:latin typeface="Calibri" panose="020F0502020204030204" pitchFamily="34" charset="0"/>
                <a:cs typeface="Calibri" panose="020F0502020204030204" pitchFamily="34" charset="0"/>
              </a:rPr>
              <a:t>This will run </a:t>
            </a:r>
            <a:r>
              <a:rPr lang="en-CA" sz="2400" b="1" dirty="0">
                <a:solidFill>
                  <a:srgbClr val="FF0000"/>
                </a:solidFill>
                <a:latin typeface="Calibri" panose="020F0502020204030204" pitchFamily="34" charset="0"/>
                <a:cs typeface="Calibri" panose="020F0502020204030204" pitchFamily="34" charset="0"/>
              </a:rPr>
              <a:t>after</a:t>
            </a:r>
            <a:r>
              <a:rPr lang="en-CA" sz="2400" dirty="0">
                <a:solidFill>
                  <a:srgbClr val="FF0000"/>
                </a:solidFill>
                <a:latin typeface="Calibri" panose="020F0502020204030204" pitchFamily="34" charset="0"/>
                <a:cs typeface="Calibri" panose="020F0502020204030204" pitchFamily="34" charset="0"/>
              </a:rPr>
              <a:t> every test (</a:t>
            </a:r>
            <a:r>
              <a:rPr lang="en-CA" sz="2400" dirty="0" err="1">
                <a:solidFill>
                  <a:srgbClr val="FF0000"/>
                </a:solidFill>
                <a:latin typeface="Calibri" panose="020F0502020204030204" pitchFamily="34" charset="0"/>
                <a:cs typeface="Calibri" panose="020F0502020204030204" pitchFamily="34" charset="0"/>
              </a:rPr>
              <a:t>tearDown</a:t>
            </a:r>
            <a:r>
              <a:rPr lang="en-CA" sz="2400" dirty="0">
                <a:solidFill>
                  <a:srgbClr val="FF0000"/>
                </a:solidFill>
                <a:latin typeface="Calibri" panose="020F0502020204030204" pitchFamily="34" charset="0"/>
                <a:cs typeface="Calibri" panose="020F0502020204030204" pitchFamily="34" charset="0"/>
              </a:rPr>
              <a:t>)</a:t>
            </a:r>
          </a:p>
        </p:txBody>
      </p:sp>
      <p:cxnSp>
        <p:nvCxnSpPr>
          <p:cNvPr id="16" name="Straight Arrow Connector 15"/>
          <p:cNvCxnSpPr>
            <a:stCxn id="14" idx="3"/>
          </p:cNvCxnSpPr>
          <p:nvPr/>
        </p:nvCxnSpPr>
        <p:spPr>
          <a:xfrm flipV="1">
            <a:off x="2659626" y="1587910"/>
            <a:ext cx="2182761" cy="1648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cxnSpLocks/>
            <a:stCxn id="15" idx="3"/>
          </p:cNvCxnSpPr>
          <p:nvPr/>
        </p:nvCxnSpPr>
        <p:spPr>
          <a:xfrm flipV="1">
            <a:off x="2895601" y="2586069"/>
            <a:ext cx="1946786" cy="13270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22071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Group Activity:</a:t>
            </a:r>
            <a:br>
              <a:rPr lang="en-CA" dirty="0"/>
            </a:br>
            <a:r>
              <a:rPr lang="en-CA" dirty="0"/>
              <a:t>A more complicated function</a:t>
            </a:r>
          </a:p>
        </p:txBody>
      </p:sp>
      <p:sp>
        <p:nvSpPr>
          <p:cNvPr id="3" name="Content Placeholder 2"/>
          <p:cNvSpPr>
            <a:spLocks noGrp="1"/>
          </p:cNvSpPr>
          <p:nvPr>
            <p:ph idx="1"/>
          </p:nvPr>
        </p:nvSpPr>
        <p:spPr/>
        <p:txBody>
          <a:bodyPr>
            <a:normAutofit/>
          </a:bodyPr>
          <a:lstStyle/>
          <a:p>
            <a:pPr lvl="1"/>
            <a:r>
              <a:rPr lang="en-CA" sz="3200" dirty="0"/>
              <a:t>Come up with some tests with your peers for the intersect and </a:t>
            </a:r>
            <a:r>
              <a:rPr lang="en-CA" sz="3200" dirty="0" err="1"/>
              <a:t>insideBox</a:t>
            </a:r>
            <a:r>
              <a:rPr lang="en-CA" sz="3200" dirty="0"/>
              <a:t> function in the </a:t>
            </a:r>
            <a:r>
              <a:rPr lang="en-CA" sz="3200" dirty="0" err="1"/>
              <a:t>CircleT</a:t>
            </a:r>
            <a:r>
              <a:rPr lang="en-CA" sz="3200" dirty="0"/>
              <a:t> class</a:t>
            </a:r>
          </a:p>
          <a:p>
            <a:pPr lvl="1"/>
            <a:r>
              <a:rPr lang="en-CA" sz="3200" dirty="0"/>
              <a:t>Try to cover the requirements and edge cases along with any ambiguity</a:t>
            </a:r>
          </a:p>
        </p:txBody>
      </p:sp>
    </p:spTree>
    <p:extLst>
      <p:ext uri="{BB962C8B-B14F-4D97-AF65-F5344CB8AC3E}">
        <p14:creationId xmlns:p14="http://schemas.microsoft.com/office/powerpoint/2010/main" val="9380828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 complete test file</a:t>
            </a:r>
          </a:p>
        </p:txBody>
      </p:sp>
      <p:sp>
        <p:nvSpPr>
          <p:cNvPr id="3" name="Content Placeholder 2"/>
          <p:cNvSpPr>
            <a:spLocks noGrp="1"/>
          </p:cNvSpPr>
          <p:nvPr>
            <p:ph idx="1"/>
          </p:nvPr>
        </p:nvSpPr>
        <p:spPr/>
        <p:txBody>
          <a:bodyPr>
            <a:normAutofit/>
          </a:bodyPr>
          <a:lstStyle/>
          <a:p>
            <a:pPr lvl="1"/>
            <a:r>
              <a:rPr lang="en-CA" sz="3200" dirty="0"/>
              <a:t>Refer to testStatistics.py for a more complete breakdown on how to test complicated functions</a:t>
            </a:r>
          </a:p>
        </p:txBody>
      </p:sp>
    </p:spTree>
    <p:extLst>
      <p:ext uri="{BB962C8B-B14F-4D97-AF65-F5344CB8AC3E}">
        <p14:creationId xmlns:p14="http://schemas.microsoft.com/office/powerpoint/2010/main" val="37544305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How much should I test?</a:t>
            </a:r>
          </a:p>
        </p:txBody>
      </p:sp>
      <p:sp>
        <p:nvSpPr>
          <p:cNvPr id="3" name="Content Placeholder 2"/>
          <p:cNvSpPr>
            <a:spLocks noGrp="1"/>
          </p:cNvSpPr>
          <p:nvPr>
            <p:ph idx="1"/>
          </p:nvPr>
        </p:nvSpPr>
        <p:spPr/>
        <p:txBody>
          <a:bodyPr>
            <a:normAutofit/>
          </a:bodyPr>
          <a:lstStyle/>
          <a:p>
            <a:pPr lvl="1"/>
            <a:r>
              <a:rPr lang="en-CA" sz="3200" dirty="0"/>
              <a:t>Test all requirements in each function</a:t>
            </a:r>
          </a:p>
          <a:p>
            <a:pPr lvl="1"/>
            <a:r>
              <a:rPr lang="en-CA" sz="3200" dirty="0"/>
              <a:t>Cover edge cases that may cause unintended consequences</a:t>
            </a:r>
          </a:p>
          <a:p>
            <a:pPr lvl="1"/>
            <a:r>
              <a:rPr lang="en-CA" sz="3200" dirty="0"/>
              <a:t>Have an acceptable amount of </a:t>
            </a:r>
            <a:r>
              <a:rPr lang="en-CA" sz="3200" dirty="0">
                <a:hlinkClick r:id="rId2"/>
              </a:rPr>
              <a:t>code coverage</a:t>
            </a:r>
            <a:endParaRPr lang="en-CA" sz="3200" dirty="0"/>
          </a:p>
          <a:p>
            <a:pPr lvl="1"/>
            <a:endParaRPr lang="en-CA" sz="3200" dirty="0"/>
          </a:p>
          <a:p>
            <a:pPr lvl="1"/>
            <a:endParaRPr lang="en-CA" sz="3200" dirty="0"/>
          </a:p>
        </p:txBody>
      </p:sp>
    </p:spTree>
    <p:extLst>
      <p:ext uri="{BB962C8B-B14F-4D97-AF65-F5344CB8AC3E}">
        <p14:creationId xmlns:p14="http://schemas.microsoft.com/office/powerpoint/2010/main" val="21980083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Extra tutorials</a:t>
            </a:r>
          </a:p>
        </p:txBody>
      </p:sp>
      <p:sp>
        <p:nvSpPr>
          <p:cNvPr id="3" name="Content Placeholder 2"/>
          <p:cNvSpPr>
            <a:spLocks noGrp="1"/>
          </p:cNvSpPr>
          <p:nvPr>
            <p:ph idx="1"/>
          </p:nvPr>
        </p:nvSpPr>
        <p:spPr/>
        <p:txBody>
          <a:bodyPr/>
          <a:lstStyle/>
          <a:p>
            <a:pPr marL="0" indent="0">
              <a:buNone/>
            </a:pPr>
            <a:r>
              <a:rPr lang="en-CA" dirty="0" err="1"/>
              <a:t>PyUnit</a:t>
            </a:r>
            <a:r>
              <a:rPr lang="en-CA" dirty="0"/>
              <a:t> documentation website:</a:t>
            </a:r>
          </a:p>
          <a:p>
            <a:pPr marL="0" indent="0">
              <a:buNone/>
            </a:pPr>
            <a:r>
              <a:rPr lang="en-CA" dirty="0">
                <a:hlinkClick r:id="rId2"/>
              </a:rPr>
              <a:t>https://docs.python.org/2/library/unittest.html</a:t>
            </a:r>
            <a:endParaRPr lang="en-CA" dirty="0"/>
          </a:p>
          <a:p>
            <a:pPr marL="0" indent="0">
              <a:buNone/>
            </a:pPr>
            <a:endParaRPr lang="en-CA" dirty="0"/>
          </a:p>
          <a:p>
            <a:pPr marL="0" indent="0">
              <a:buNone/>
            </a:pPr>
            <a:r>
              <a:rPr lang="en-CA" sz="3200" dirty="0"/>
              <a:t>If you want to really dive into how to be a unit testing pro:</a:t>
            </a:r>
          </a:p>
          <a:p>
            <a:pPr marL="0" indent="0">
              <a:buNone/>
            </a:pPr>
            <a:r>
              <a:rPr lang="en-CA" dirty="0">
                <a:hlinkClick r:id="rId3"/>
              </a:rPr>
              <a:t>https://pymotw.com/3/unittest/index.html</a:t>
            </a:r>
            <a:r>
              <a:rPr lang="en-CA" dirty="0"/>
              <a:t> (</a:t>
            </a:r>
            <a:r>
              <a:rPr lang="en-CA" dirty="0" err="1"/>
              <a:t>PyUnit</a:t>
            </a:r>
            <a:r>
              <a:rPr lang="en-CA" dirty="0"/>
              <a:t> tutorial)</a:t>
            </a:r>
          </a:p>
          <a:p>
            <a:pPr marL="0" indent="0">
              <a:buNone/>
            </a:pPr>
            <a:r>
              <a:rPr lang="en-CA" dirty="0"/>
              <a:t>Mocking: </a:t>
            </a:r>
            <a:r>
              <a:rPr lang="en-CA" dirty="0">
                <a:hlinkClick r:id="rId4"/>
              </a:rPr>
              <a:t>http://stackoverflow.com/questions/2665812/what-is-mocking</a:t>
            </a:r>
            <a:endParaRPr lang="en-CA" dirty="0"/>
          </a:p>
          <a:p>
            <a:pPr marL="0" indent="0">
              <a:buNone/>
            </a:pPr>
            <a:r>
              <a:rPr lang="en-CA" dirty="0"/>
              <a:t>Mocking Tutorial: </a:t>
            </a:r>
            <a:r>
              <a:rPr lang="en-CA" dirty="0">
                <a:hlinkClick r:id="rId5"/>
              </a:rPr>
              <a:t>https://www.toptal.com/python/an-introduction-to-mocking-in-python</a:t>
            </a:r>
            <a:endParaRPr lang="en-CA" dirty="0"/>
          </a:p>
        </p:txBody>
      </p:sp>
    </p:spTree>
    <p:extLst>
      <p:ext uri="{BB962C8B-B14F-4D97-AF65-F5344CB8AC3E}">
        <p14:creationId xmlns:p14="http://schemas.microsoft.com/office/powerpoint/2010/main" val="32016125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is unit testing?</a:t>
            </a:r>
          </a:p>
        </p:txBody>
      </p:sp>
      <p:sp>
        <p:nvSpPr>
          <p:cNvPr id="5" name="Content Placeholder 4"/>
          <p:cNvSpPr>
            <a:spLocks noGrp="1"/>
          </p:cNvSpPr>
          <p:nvPr>
            <p:ph idx="1"/>
          </p:nvPr>
        </p:nvSpPr>
        <p:spPr/>
        <p:txBody>
          <a:bodyPr>
            <a:normAutofit/>
          </a:bodyPr>
          <a:lstStyle/>
          <a:p>
            <a:pPr lvl="1"/>
            <a:r>
              <a:rPr lang="en-CA" sz="3200" dirty="0"/>
              <a:t>Unit testing verifies that individual units of code (usually functions) work as intended</a:t>
            </a:r>
            <a:endParaRPr lang="en-CA" sz="3200" b="1" dirty="0"/>
          </a:p>
          <a:p>
            <a:pPr lvl="1"/>
            <a:r>
              <a:rPr lang="en-CA" sz="3200" dirty="0"/>
              <a:t>Designed to be </a:t>
            </a:r>
            <a:r>
              <a:rPr lang="en-CA" sz="4800" dirty="0"/>
              <a:t>simple</a:t>
            </a:r>
            <a:r>
              <a:rPr lang="en-CA" sz="3200" dirty="0"/>
              <a:t>, easy to write and run</a:t>
            </a:r>
          </a:p>
          <a:p>
            <a:pPr lvl="1"/>
            <a:r>
              <a:rPr lang="en-CA" sz="3200" dirty="0"/>
              <a:t>You can test both from a </a:t>
            </a:r>
            <a:r>
              <a:rPr lang="en-CA" sz="3200" dirty="0" err="1"/>
              <a:t>blackbox</a:t>
            </a:r>
            <a:r>
              <a:rPr lang="en-CA" sz="3200" dirty="0"/>
              <a:t> perspective and a </a:t>
            </a:r>
            <a:r>
              <a:rPr lang="en-CA" sz="3200" dirty="0" err="1"/>
              <a:t>whitebox</a:t>
            </a:r>
            <a:r>
              <a:rPr lang="en-CA" sz="3200" dirty="0"/>
              <a:t> perspective</a:t>
            </a:r>
          </a:p>
        </p:txBody>
      </p:sp>
    </p:spTree>
    <p:extLst>
      <p:ext uri="{BB962C8B-B14F-4D97-AF65-F5344CB8AC3E}">
        <p14:creationId xmlns:p14="http://schemas.microsoft.com/office/powerpoint/2010/main" val="2772920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Who should write unit tests?</a:t>
            </a:r>
          </a:p>
        </p:txBody>
      </p:sp>
      <p:sp>
        <p:nvSpPr>
          <p:cNvPr id="3" name="Content Placeholder 2"/>
          <p:cNvSpPr>
            <a:spLocks noGrp="1"/>
          </p:cNvSpPr>
          <p:nvPr>
            <p:ph idx="1"/>
          </p:nvPr>
        </p:nvSpPr>
        <p:spPr/>
        <p:txBody>
          <a:bodyPr>
            <a:normAutofit/>
          </a:bodyPr>
          <a:lstStyle/>
          <a:p>
            <a:pPr lvl="1"/>
            <a:r>
              <a:rPr lang="en-CA" sz="3200" dirty="0"/>
              <a:t>Developers should test their own code!</a:t>
            </a:r>
          </a:p>
          <a:p>
            <a:pPr lvl="1"/>
            <a:r>
              <a:rPr lang="en-CA" sz="3200" dirty="0"/>
              <a:t>The person who wrote the code usually has the best understanding of what their code does!</a:t>
            </a:r>
          </a:p>
        </p:txBody>
      </p:sp>
    </p:spTree>
    <p:extLst>
      <p:ext uri="{BB962C8B-B14F-4D97-AF65-F5344CB8AC3E}">
        <p14:creationId xmlns:p14="http://schemas.microsoft.com/office/powerpoint/2010/main" val="4067725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So why do we unit test?</a:t>
            </a:r>
          </a:p>
        </p:txBody>
      </p:sp>
      <p:sp>
        <p:nvSpPr>
          <p:cNvPr id="3" name="Content Placeholder 2"/>
          <p:cNvSpPr>
            <a:spLocks noGrp="1"/>
          </p:cNvSpPr>
          <p:nvPr>
            <p:ph idx="1"/>
          </p:nvPr>
        </p:nvSpPr>
        <p:spPr/>
        <p:txBody>
          <a:bodyPr>
            <a:normAutofit lnSpcReduction="10000"/>
          </a:bodyPr>
          <a:lstStyle/>
          <a:p>
            <a:pPr lvl="1"/>
            <a:r>
              <a:rPr lang="en-CA" sz="3200" dirty="0"/>
              <a:t>Catches bugs much earlier</a:t>
            </a:r>
          </a:p>
          <a:p>
            <a:pPr lvl="1"/>
            <a:r>
              <a:rPr lang="en-CA" sz="3200" dirty="0"/>
              <a:t>Provides documentation on a specific function</a:t>
            </a:r>
          </a:p>
          <a:p>
            <a:pPr lvl="1"/>
            <a:r>
              <a:rPr lang="en-CA" sz="3200" dirty="0"/>
              <a:t>Helps developer improve the implementation design of a function</a:t>
            </a:r>
          </a:p>
          <a:p>
            <a:pPr marL="4572" lvl="1" indent="0">
              <a:buNone/>
            </a:pPr>
            <a:endParaRPr lang="en-CA" dirty="0"/>
          </a:p>
          <a:p>
            <a:pPr marL="4572" lvl="1" indent="0" algn="ctr">
              <a:buNone/>
            </a:pPr>
            <a:r>
              <a:rPr lang="en-CA" sz="3600" dirty="0">
                <a:solidFill>
                  <a:srgbClr val="FF0000"/>
                </a:solidFill>
              </a:rPr>
              <a:t>Every good developer should be a good tester too!</a:t>
            </a:r>
          </a:p>
          <a:p>
            <a:pPr marL="4572" lvl="1" indent="0" algn="ctr">
              <a:buNone/>
            </a:pPr>
            <a:r>
              <a:rPr lang="en-CA" sz="3600" dirty="0">
                <a:solidFill>
                  <a:srgbClr val="FF0000"/>
                </a:solidFill>
              </a:rPr>
              <a:t>No one likes to work with someone who doesn’t verify/test if their code works.</a:t>
            </a:r>
          </a:p>
        </p:txBody>
      </p:sp>
    </p:spTree>
    <p:extLst>
      <p:ext uri="{BB962C8B-B14F-4D97-AF65-F5344CB8AC3E}">
        <p14:creationId xmlns:p14="http://schemas.microsoft.com/office/powerpoint/2010/main" val="5285397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is </a:t>
            </a:r>
            <a:r>
              <a:rPr lang="en-CA" dirty="0" err="1"/>
              <a:t>PyUnit</a:t>
            </a:r>
            <a:endParaRPr lang="en-CA" dirty="0"/>
          </a:p>
        </p:txBody>
      </p:sp>
      <p:sp>
        <p:nvSpPr>
          <p:cNvPr id="3" name="Content Placeholder 2"/>
          <p:cNvSpPr>
            <a:spLocks noGrp="1"/>
          </p:cNvSpPr>
          <p:nvPr>
            <p:ph idx="1"/>
          </p:nvPr>
        </p:nvSpPr>
        <p:spPr/>
        <p:txBody>
          <a:bodyPr>
            <a:normAutofit/>
          </a:bodyPr>
          <a:lstStyle/>
          <a:p>
            <a:pPr lvl="1"/>
            <a:r>
              <a:rPr lang="en-CA" sz="3200" dirty="0" err="1"/>
              <a:t>PyUnit</a:t>
            </a:r>
            <a:r>
              <a:rPr lang="en-CA" sz="3200" dirty="0"/>
              <a:t> is a testing framework that belongs to the </a:t>
            </a:r>
            <a:r>
              <a:rPr lang="en-CA" sz="3200" b="1" dirty="0" err="1"/>
              <a:t>xUnit</a:t>
            </a:r>
            <a:r>
              <a:rPr lang="en-CA" sz="3200" dirty="0"/>
              <a:t> class of testing frameworks</a:t>
            </a:r>
          </a:p>
          <a:p>
            <a:pPr lvl="1"/>
            <a:r>
              <a:rPr lang="en-CA" sz="3200" dirty="0"/>
              <a:t>Similar to JUnit (Java), </a:t>
            </a:r>
            <a:r>
              <a:rPr lang="en-CA" sz="3200" dirty="0" err="1"/>
              <a:t>CppUnit</a:t>
            </a:r>
            <a:r>
              <a:rPr lang="en-CA" sz="3200" dirty="0"/>
              <a:t> (C++)</a:t>
            </a:r>
          </a:p>
          <a:p>
            <a:pPr lvl="1"/>
            <a:r>
              <a:rPr lang="en-CA" sz="3200" dirty="0"/>
              <a:t>Knowledge is transferrable to another </a:t>
            </a:r>
            <a:r>
              <a:rPr lang="en-CA" sz="3200" dirty="0" err="1"/>
              <a:t>xUnit</a:t>
            </a:r>
            <a:r>
              <a:rPr lang="en-CA" sz="3200" dirty="0"/>
              <a:t> framework regardless of language</a:t>
            </a:r>
          </a:p>
        </p:txBody>
      </p:sp>
    </p:spTree>
    <p:extLst>
      <p:ext uri="{BB962C8B-B14F-4D97-AF65-F5344CB8AC3E}">
        <p14:creationId xmlns:p14="http://schemas.microsoft.com/office/powerpoint/2010/main" val="9242968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Alright, I’m sold. How do I get started?</a:t>
            </a:r>
          </a:p>
        </p:txBody>
      </p:sp>
      <p:sp>
        <p:nvSpPr>
          <p:cNvPr id="3" name="Content Placeholder 2"/>
          <p:cNvSpPr>
            <a:spLocks noGrp="1"/>
          </p:cNvSpPr>
          <p:nvPr>
            <p:ph idx="1"/>
          </p:nvPr>
        </p:nvSpPr>
        <p:spPr>
          <a:xfrm>
            <a:off x="484927" y="2188211"/>
            <a:ext cx="10753725" cy="3766185"/>
          </a:xfrm>
        </p:spPr>
        <p:txBody>
          <a:bodyPr>
            <a:normAutofit/>
          </a:bodyPr>
          <a:lstStyle/>
          <a:p>
            <a:pPr lvl="1"/>
            <a:r>
              <a:rPr lang="en-CA" sz="3200" dirty="0"/>
              <a:t>The </a:t>
            </a:r>
            <a:r>
              <a:rPr lang="en-CA" sz="3200" dirty="0" err="1"/>
              <a:t>PyUnit</a:t>
            </a:r>
            <a:r>
              <a:rPr lang="en-CA" sz="3200" dirty="0"/>
              <a:t> library already comes preinstalled into Python!</a:t>
            </a:r>
          </a:p>
          <a:p>
            <a:pPr lvl="1"/>
            <a:r>
              <a:rPr lang="en-CA" sz="3200" dirty="0"/>
              <a:t>The library used to write tests is under the ‘</a:t>
            </a:r>
            <a:r>
              <a:rPr lang="en-CA" sz="3200" dirty="0" err="1"/>
              <a:t>unittest</a:t>
            </a:r>
            <a:r>
              <a:rPr lang="en-CA" sz="3200" dirty="0"/>
              <a:t>’ module</a:t>
            </a:r>
          </a:p>
        </p:txBody>
      </p:sp>
    </p:spTree>
    <p:extLst>
      <p:ext uri="{BB962C8B-B14F-4D97-AF65-F5344CB8AC3E}">
        <p14:creationId xmlns:p14="http://schemas.microsoft.com/office/powerpoint/2010/main" val="40547940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t>Demo</a:t>
            </a:r>
          </a:p>
        </p:txBody>
      </p:sp>
      <p:sp>
        <p:nvSpPr>
          <p:cNvPr id="3" name="Content Placeholder 2"/>
          <p:cNvSpPr>
            <a:spLocks noGrp="1"/>
          </p:cNvSpPr>
          <p:nvPr>
            <p:ph idx="1"/>
          </p:nvPr>
        </p:nvSpPr>
        <p:spPr/>
        <p:txBody>
          <a:bodyPr anchor="ctr">
            <a:normAutofit/>
          </a:bodyPr>
          <a:lstStyle/>
          <a:p>
            <a:pPr marL="4572" lvl="1" indent="0" algn="ctr">
              <a:buNone/>
            </a:pPr>
            <a:r>
              <a:rPr lang="en-CA" sz="3600" dirty="0"/>
              <a:t>Let’s get started, I encourage everyone to pull out their laptops and follow along.</a:t>
            </a:r>
          </a:p>
          <a:p>
            <a:pPr marL="4572" lvl="1" indent="0" algn="ctr">
              <a:buNone/>
            </a:pPr>
            <a:endParaRPr lang="en-CA" sz="3600" dirty="0"/>
          </a:p>
          <a:p>
            <a:pPr marL="4572" lvl="1" indent="0" algn="ctr">
              <a:buNone/>
            </a:pPr>
            <a:r>
              <a:rPr lang="en-CA" sz="6000" b="1" dirty="0">
                <a:solidFill>
                  <a:srgbClr val="FF0000"/>
                </a:solidFill>
              </a:rPr>
              <a:t>Don’t be afraid to ask any questions!</a:t>
            </a:r>
          </a:p>
        </p:txBody>
      </p:sp>
    </p:spTree>
    <p:extLst>
      <p:ext uri="{BB962C8B-B14F-4D97-AF65-F5344CB8AC3E}">
        <p14:creationId xmlns:p14="http://schemas.microsoft.com/office/powerpoint/2010/main" val="2021949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Demo</a:t>
            </a:r>
          </a:p>
        </p:txBody>
      </p:sp>
      <p:sp>
        <p:nvSpPr>
          <p:cNvPr id="3" name="Content Placeholder 2"/>
          <p:cNvSpPr>
            <a:spLocks noGrp="1"/>
          </p:cNvSpPr>
          <p:nvPr>
            <p:ph idx="1"/>
          </p:nvPr>
        </p:nvSpPr>
        <p:spPr>
          <a:xfrm>
            <a:off x="676656" y="2011680"/>
            <a:ext cx="10753725" cy="3766185"/>
          </a:xfrm>
        </p:spPr>
        <p:txBody>
          <a:bodyPr>
            <a:normAutofit/>
          </a:bodyPr>
          <a:lstStyle/>
          <a:p>
            <a:pPr lvl="1"/>
            <a:r>
              <a:rPr lang="en-CA" sz="3200" dirty="0"/>
              <a:t>For our demo, let’s test our first assignment!</a:t>
            </a:r>
          </a:p>
          <a:p>
            <a:pPr lvl="1"/>
            <a:r>
              <a:rPr lang="en-CA" sz="3200" dirty="0"/>
              <a:t>The functions that we need to test should be familiar with everyone</a:t>
            </a:r>
          </a:p>
        </p:txBody>
      </p:sp>
    </p:spTree>
    <p:extLst>
      <p:ext uri="{BB962C8B-B14F-4D97-AF65-F5344CB8AC3E}">
        <p14:creationId xmlns:p14="http://schemas.microsoft.com/office/powerpoint/2010/main" val="253761099"/>
      </p:ext>
    </p:extLst>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docProps/app.xml><?xml version="1.0" encoding="utf-8"?>
<Properties xmlns="http://schemas.openxmlformats.org/officeDocument/2006/extended-properties" xmlns:vt="http://schemas.openxmlformats.org/officeDocument/2006/docPropsVTypes">
  <Template>Metropolitan</Template>
  <TotalTime>3706</TotalTime>
  <Words>1072</Words>
  <Application>Microsoft Office PowerPoint</Application>
  <PresentationFormat>Widescreen</PresentationFormat>
  <Paragraphs>113</Paragraphs>
  <Slides>27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Calibri Light</vt:lpstr>
      <vt:lpstr>Courier New</vt:lpstr>
      <vt:lpstr>Metropolitan</vt:lpstr>
      <vt:lpstr>Intro to PyUnit and unit testing</vt:lpstr>
      <vt:lpstr>Unit testing quote</vt:lpstr>
      <vt:lpstr>What is unit testing?</vt:lpstr>
      <vt:lpstr>Who should write unit tests?</vt:lpstr>
      <vt:lpstr>So why do we unit test?</vt:lpstr>
      <vt:lpstr>What is PyUnit</vt:lpstr>
      <vt:lpstr>Alright, I’m sold. How do I get started?</vt:lpstr>
      <vt:lpstr>Demo</vt:lpstr>
      <vt:lpstr>Demo</vt:lpstr>
      <vt:lpstr>Let’s create our first unit testing file!</vt:lpstr>
      <vt:lpstr>Let’s create our first test template</vt:lpstr>
      <vt:lpstr>OK, let’s write our first test</vt:lpstr>
      <vt:lpstr>PowerPoint Presentation</vt:lpstr>
      <vt:lpstr>What on earth is an assertion????</vt:lpstr>
      <vt:lpstr>Example of an assertion</vt:lpstr>
      <vt:lpstr>Running the tests</vt:lpstr>
      <vt:lpstr>PowerPoint Presentation</vt:lpstr>
      <vt:lpstr>Failed Tests</vt:lpstr>
      <vt:lpstr>When we run our test….</vt:lpstr>
      <vt:lpstr>Other assertions</vt:lpstr>
      <vt:lpstr>Floating point assertions</vt:lpstr>
      <vt:lpstr>Redundant code in tests</vt:lpstr>
      <vt:lpstr>PowerPoint Presentation</vt:lpstr>
      <vt:lpstr>Group Activity: A more complicated function</vt:lpstr>
      <vt:lpstr>A complete test file</vt:lpstr>
      <vt:lpstr>How much should I test?</vt:lpstr>
      <vt:lpstr>Extra tutorials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 to PyUnit and unit testing</dc:title>
  <dc:creator>Owen Huyn</dc:creator>
  <cp:lastModifiedBy>Owen Huyn</cp:lastModifiedBy>
  <cp:revision>20</cp:revision>
  <dcterms:created xsi:type="dcterms:W3CDTF">2017-02-01T07:01:16Z</dcterms:created>
  <dcterms:modified xsi:type="dcterms:W3CDTF">2017-02-05T19:41:50Z</dcterms:modified>
</cp:coreProperties>
</file>