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7" r:id="rId2"/>
    <p:sldId id="258" r:id="rId3"/>
    <p:sldId id="259" r:id="rId4"/>
    <p:sldId id="260" r:id="rId5"/>
    <p:sldId id="272" r:id="rId6"/>
    <p:sldId id="261" r:id="rId7"/>
    <p:sldId id="262" r:id="rId8"/>
    <p:sldId id="263" r:id="rId9"/>
    <p:sldId id="267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1" r:id="rId34"/>
    <p:sldId id="290" r:id="rId35"/>
    <p:sldId id="292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2" r:id="rId44"/>
    <p:sldId id="308" r:id="rId45"/>
    <p:sldId id="303" r:id="rId46"/>
    <p:sldId id="304" r:id="rId47"/>
    <p:sldId id="309" r:id="rId48"/>
    <p:sldId id="305" r:id="rId49"/>
    <p:sldId id="293" r:id="rId50"/>
    <p:sldId id="307" r:id="rId51"/>
    <p:sldId id="301" r:id="rId5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28" autoAdjust="0"/>
    <p:restoredTop sz="94660"/>
  </p:normalViewPr>
  <p:slideViewPr>
    <p:cSldViewPr snapToGrid="0">
      <p:cViewPr>
        <p:scale>
          <a:sx n="70" d="100"/>
          <a:sy n="70" d="100"/>
        </p:scale>
        <p:origin x="2288" y="1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1/21/17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555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510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723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780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400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332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1/21/17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361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1/21/17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784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1/21/17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529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78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t>1/21/17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2552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1/21/17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715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0.xml"/><Relationship Id="rId3" Type="http://schemas.openxmlformats.org/officeDocument/2006/relationships/image" Target="../media/image18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facebook/react/issues" TargetMode="External"/><Relationship Id="rId4" Type="http://schemas.openxmlformats.org/officeDocument/2006/relationships/hyperlink" Target="https://github.com/facebook/react/issues/6895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lab.cas.mcmaster.ca/smiths/se3xa3/tree/master/Labs/L03" TargetMode="Externa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tackoverflow.com/questions/tagged/git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tlassian.com/git" TargetMode="External"/><Relationship Id="rId4" Type="http://schemas.openxmlformats.org/officeDocument/2006/relationships/hyperlink" Target="https://git-scm.com/doc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Y9XZQO1n_7c" TargetMode="Externa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atlassian.com/git/tutorials/rewriting-history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tackoverflow.com/questions/tagged/git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brew.sh/" TargetMode="External"/><Relationship Id="rId4" Type="http://schemas.openxmlformats.org/officeDocument/2006/relationships/hyperlink" Target="https://en.wikipedia.org/wiki/Sudo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ourceforge.net/projects/git-osx-installer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-scm.com/download/wi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>
            <a:off x="5452536" y="0"/>
            <a:ext cx="6739464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6" descr="https://git-scm.com/images/logos/downloads/Git-Logo-1788C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96000" y="2283459"/>
            <a:ext cx="5452536" cy="2276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3503" y="770467"/>
            <a:ext cx="4754108" cy="3352800"/>
          </a:xfrm>
        </p:spPr>
        <p:txBody>
          <a:bodyPr>
            <a:normAutofit/>
          </a:bodyPr>
          <a:lstStyle/>
          <a:p>
            <a:r>
              <a:rPr lang="en-CA" sz="6000" dirty="0">
                <a:latin typeface="Avenir Next" charset="0"/>
                <a:ea typeface="Avenir Next" charset="0"/>
                <a:cs typeface="Avenir Next" charset="0"/>
              </a:rPr>
              <a:t>Introduction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4141559" cy="1645920"/>
          </a:xfrm>
        </p:spPr>
        <p:txBody>
          <a:bodyPr>
            <a:normAutofit/>
          </a:bodyPr>
          <a:lstStyle/>
          <a:p>
            <a:r>
              <a:rPr lang="en-CA" sz="2800" dirty="0">
                <a:latin typeface="Avenir Next" charset="0"/>
                <a:ea typeface="Avenir Next" charset="0"/>
                <a:cs typeface="Avenir Next" charset="0"/>
              </a:rPr>
              <a:t>Tutorial 3</a:t>
            </a:r>
          </a:p>
          <a:p>
            <a:r>
              <a:rPr lang="en-CA" sz="2800" dirty="0">
                <a:latin typeface="Avenir Next" charset="0"/>
                <a:ea typeface="Avenir Next" charset="0"/>
                <a:cs typeface="Avenir Next" charset="0"/>
              </a:rPr>
              <a:t>Owen Huyn</a:t>
            </a:r>
          </a:p>
          <a:p>
            <a:r>
              <a:rPr lang="en-CA" sz="2800" dirty="0">
                <a:latin typeface="Avenir Next" charset="0"/>
                <a:ea typeface="Avenir Next" charset="0"/>
                <a:cs typeface="Avenir Next" charset="0"/>
              </a:rPr>
              <a:t>January 23, 2017</a:t>
            </a:r>
          </a:p>
        </p:txBody>
      </p:sp>
    </p:spTree>
    <p:extLst>
      <p:ext uri="{BB962C8B-B14F-4D97-AF65-F5344CB8AC3E}">
        <p14:creationId xmlns:p14="http://schemas.microsoft.com/office/powerpoint/2010/main" val="34464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999" y="893891"/>
            <a:ext cx="6912217" cy="50804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36310" y="499533"/>
            <a:ext cx="3706761" cy="1658198"/>
          </a:xfrm>
        </p:spPr>
        <p:txBody>
          <a:bodyPr>
            <a:normAutofit/>
          </a:bodyPr>
          <a:lstStyle/>
          <a:p>
            <a:pPr>
              <a:lnSpc>
                <a:spcPct val="75000"/>
              </a:lnSpc>
            </a:pPr>
            <a:r>
              <a:rPr lang="en-CA" sz="4400" dirty="0">
                <a:latin typeface="Avenir Next" charset="0"/>
                <a:ea typeface="Avenir Next" charset="0"/>
                <a:cs typeface="Avenir Next" charset="0"/>
              </a:rPr>
              <a:t>Where do I start? - Windows</a:t>
            </a:r>
          </a:p>
        </p:txBody>
      </p:sp>
      <p:sp>
        <p:nvSpPr>
          <p:cNvPr id="20" name="Content Placeholder 7"/>
          <p:cNvSpPr>
            <a:spLocks noGrp="1"/>
          </p:cNvSpPr>
          <p:nvPr>
            <p:ph idx="1"/>
          </p:nvPr>
        </p:nvSpPr>
        <p:spPr>
          <a:xfrm>
            <a:off x="7836310" y="2011680"/>
            <a:ext cx="3706761" cy="3864732"/>
          </a:xfrm>
        </p:spPr>
        <p:txBody>
          <a:bodyPr>
            <a:norm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charset="0"/>
                <a:ea typeface="Avenir Next" charset="0"/>
                <a:cs typeface="Avenir Next" charset="0"/>
              </a:rPr>
              <a:t>Make sure these settings are 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charset="0"/>
                <a:ea typeface="Avenir Next" charset="0"/>
                <a:cs typeface="Avenir Next" charset="0"/>
              </a:rPr>
              <a:t>Associate .</a:t>
            </a:r>
            <a:r>
              <a:rPr lang="en-US" sz="2000" dirty="0" err="1">
                <a:latin typeface="Avenir Next" charset="0"/>
                <a:ea typeface="Avenir Next" charset="0"/>
                <a:cs typeface="Avenir Next" charset="0"/>
              </a:rPr>
              <a:t>sh</a:t>
            </a:r>
            <a:r>
              <a:rPr lang="en-US" sz="2000" dirty="0">
                <a:latin typeface="Avenir Next" charset="0"/>
                <a:ea typeface="Avenir Next" charset="0"/>
                <a:cs typeface="Avenir Next" charset="0"/>
              </a:rPr>
              <a:t> files to be run with Bash is completely up to you to decide if you want </a:t>
            </a:r>
            <a:r>
              <a:rPr lang="en-US" sz="2000" dirty="0" err="1">
                <a:latin typeface="Avenir Next" charset="0"/>
                <a:ea typeface="Avenir Next" charset="0"/>
                <a:cs typeface="Avenir Next" charset="0"/>
              </a:rPr>
              <a:t>Git</a:t>
            </a:r>
            <a:r>
              <a:rPr lang="en-US" sz="2000" dirty="0">
                <a:latin typeface="Avenir Next" charset="0"/>
                <a:ea typeface="Avenir Next" charset="0"/>
                <a:cs typeface="Avenir Next" charset="0"/>
              </a:rPr>
              <a:t> to handle Bash files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charset="0"/>
                <a:ea typeface="Avenir Next" charset="0"/>
                <a:cs typeface="Avenir Next" charset="0"/>
              </a:rPr>
              <a:t>Press next when complete</a:t>
            </a:r>
          </a:p>
        </p:txBody>
      </p:sp>
    </p:spTree>
    <p:extLst>
      <p:ext uri="{BB962C8B-B14F-4D97-AF65-F5344CB8AC3E}">
        <p14:creationId xmlns:p14="http://schemas.microsoft.com/office/powerpoint/2010/main" val="404298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999" y="867970"/>
            <a:ext cx="6912217" cy="51323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36310" y="499533"/>
            <a:ext cx="3706761" cy="1658198"/>
          </a:xfrm>
        </p:spPr>
        <p:txBody>
          <a:bodyPr>
            <a:normAutofit fontScale="90000"/>
          </a:bodyPr>
          <a:lstStyle/>
          <a:p>
            <a:r>
              <a:rPr lang="en-CA" sz="4400" dirty="0">
                <a:latin typeface="Avenir Next" charset="0"/>
                <a:ea typeface="Avenir Next" charset="0"/>
                <a:cs typeface="Avenir Next" charset="0"/>
              </a:rPr>
              <a:t>Where do I start? - Windows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36310" y="2011680"/>
            <a:ext cx="3706761" cy="3864732"/>
          </a:xfrm>
        </p:spPr>
        <p:txBody>
          <a:bodyPr>
            <a:normAutofit lnSpcReduction="10000"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CA" sz="2000" dirty="0">
                <a:latin typeface="Avenir Next" charset="0"/>
                <a:ea typeface="Avenir Next" charset="0"/>
                <a:cs typeface="Avenir Next" charset="0"/>
              </a:rPr>
              <a:t>Git Bash is a command line interface that knows Bash commands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sz="2000" dirty="0">
                <a:latin typeface="Avenir Next" charset="0"/>
                <a:ea typeface="Avenir Next" charset="0"/>
                <a:cs typeface="Avenir Next" charset="0"/>
              </a:rPr>
              <a:t>Git Bash can also SSH into Moore/Mills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sz="2000" dirty="0">
                <a:latin typeface="Avenir Next" charset="0"/>
                <a:ea typeface="Avenir Next" charset="0"/>
                <a:cs typeface="Avenir Next" charset="0"/>
              </a:rPr>
              <a:t>I use this as my daily driver for most of my Bash related work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sz="2000" dirty="0">
                <a:latin typeface="Avenir Next" charset="0"/>
                <a:ea typeface="Avenir Next" charset="0"/>
                <a:cs typeface="Avenir Next" charset="0"/>
              </a:rPr>
              <a:t>If you want to integrate Git into the Windows Command Prompt, you can select the second option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sz="2000" b="1" dirty="0">
                <a:latin typeface="Avenir Next" charset="0"/>
                <a:ea typeface="Avenir Next" charset="0"/>
                <a:cs typeface="Avenir Next" charset="0"/>
              </a:rPr>
              <a:t>I recommend the first option</a:t>
            </a:r>
          </a:p>
        </p:txBody>
      </p:sp>
    </p:spTree>
    <p:extLst>
      <p:ext uri="{BB962C8B-B14F-4D97-AF65-F5344CB8AC3E}">
        <p14:creationId xmlns:p14="http://schemas.microsoft.com/office/powerpoint/2010/main" val="334610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999" y="859330"/>
            <a:ext cx="6912217" cy="51496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36310" y="499533"/>
            <a:ext cx="3706761" cy="1658198"/>
          </a:xfrm>
        </p:spPr>
        <p:txBody>
          <a:bodyPr>
            <a:normAutofit fontScale="90000"/>
          </a:bodyPr>
          <a:lstStyle/>
          <a:p>
            <a:r>
              <a:rPr lang="en-CA" sz="4400" dirty="0">
                <a:latin typeface="Avenir Next" charset="0"/>
                <a:ea typeface="Avenir Next" charset="0"/>
                <a:cs typeface="Avenir Next" charset="0"/>
              </a:rPr>
              <a:t>Where do I start? - Windows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836310" y="2011680"/>
            <a:ext cx="3706761" cy="3864732"/>
          </a:xfrm>
        </p:spPr>
        <p:txBody>
          <a:bodyPr>
            <a:norm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charset="0"/>
                <a:ea typeface="Avenir Next" charset="0"/>
                <a:cs typeface="Avenir Next" charset="0"/>
              </a:rPr>
              <a:t>A problem with Windows is that Unix line ending and Windows line endings are not the same character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charset="0"/>
                <a:ea typeface="Avenir Next" charset="0"/>
                <a:cs typeface="Avenir Next" charset="0"/>
              </a:rPr>
              <a:t>This results in change conflicts even though the code may look exactly the same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b="1" dirty="0">
                <a:latin typeface="Avenir Next" charset="0"/>
                <a:ea typeface="Avenir Next" charset="0"/>
                <a:cs typeface="Avenir Next" charset="0"/>
              </a:rPr>
              <a:t>The first option is preferred</a:t>
            </a:r>
          </a:p>
        </p:txBody>
      </p:sp>
    </p:spTree>
    <p:extLst>
      <p:ext uri="{BB962C8B-B14F-4D97-AF65-F5344CB8AC3E}">
        <p14:creationId xmlns:p14="http://schemas.microsoft.com/office/powerpoint/2010/main" val="406177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999" y="850689"/>
            <a:ext cx="6912217" cy="51668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36310" y="499533"/>
            <a:ext cx="3706761" cy="1658198"/>
          </a:xfrm>
        </p:spPr>
        <p:txBody>
          <a:bodyPr>
            <a:normAutofit fontScale="90000"/>
          </a:bodyPr>
          <a:lstStyle/>
          <a:p>
            <a:r>
              <a:rPr lang="en-CA" sz="4400" dirty="0">
                <a:latin typeface="Avenir Next" charset="0"/>
                <a:ea typeface="Avenir Next" charset="0"/>
                <a:cs typeface="Avenir Next" charset="0"/>
              </a:rPr>
              <a:t>Where do I start? - Windows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836310" y="2011680"/>
            <a:ext cx="3706761" cy="3864732"/>
          </a:xfrm>
        </p:spPr>
        <p:txBody>
          <a:bodyPr>
            <a:norm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charset="0"/>
                <a:ea typeface="Avenir Next" charset="0"/>
                <a:cs typeface="Avenir Next" charset="0"/>
              </a:rPr>
              <a:t>Use the first option</a:t>
            </a:r>
          </a:p>
        </p:txBody>
      </p:sp>
    </p:spTree>
    <p:extLst>
      <p:ext uri="{BB962C8B-B14F-4D97-AF65-F5344CB8AC3E}">
        <p14:creationId xmlns:p14="http://schemas.microsoft.com/office/powerpoint/2010/main" val="315427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999" y="885251"/>
            <a:ext cx="6912217" cy="50977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36310" y="499533"/>
            <a:ext cx="3706761" cy="1658198"/>
          </a:xfrm>
        </p:spPr>
        <p:txBody>
          <a:bodyPr>
            <a:normAutofit fontScale="90000"/>
          </a:bodyPr>
          <a:lstStyle/>
          <a:p>
            <a:r>
              <a:rPr lang="en-CA" sz="4400" dirty="0">
                <a:latin typeface="Avenir Next" charset="0"/>
                <a:ea typeface="Avenir Next" charset="0"/>
                <a:cs typeface="Avenir Next" charset="0"/>
              </a:rPr>
              <a:t>Where do I start? - Windows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36310" y="2011680"/>
            <a:ext cx="3706761" cy="3864732"/>
          </a:xfrm>
        </p:spPr>
        <p:txBody>
          <a:bodyPr>
            <a:norm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CA" sz="2000" dirty="0">
                <a:latin typeface="Avenir Next" charset="0"/>
                <a:ea typeface="Avenir Next" charset="0"/>
                <a:cs typeface="Avenir Next" charset="0"/>
              </a:rPr>
              <a:t>Check those two options and click Install</a:t>
            </a:r>
          </a:p>
        </p:txBody>
      </p:sp>
    </p:spTree>
    <p:extLst>
      <p:ext uri="{BB962C8B-B14F-4D97-AF65-F5344CB8AC3E}">
        <p14:creationId xmlns:p14="http://schemas.microsoft.com/office/powerpoint/2010/main" val="359735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Great you’ve installed Git!</a:t>
            </a:r>
            <a:br>
              <a:rPr lang="en-CA" dirty="0">
                <a:latin typeface="Avenir Next" charset="0"/>
                <a:ea typeface="Avenir Next" charset="0"/>
                <a:cs typeface="Avenir Next" charset="0"/>
              </a:rPr>
            </a:b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Now open 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656" y="2157731"/>
            <a:ext cx="10753725" cy="3620134"/>
          </a:xfrm>
        </p:spPr>
        <p:txBody>
          <a:bodyPr/>
          <a:lstStyle/>
          <a:p>
            <a:pPr marL="4572" lvl="1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Ubuntu/</a:t>
            </a:r>
            <a:r>
              <a:rPr lang="en-CA" dirty="0" err="1">
                <a:latin typeface="Avenir Next" charset="0"/>
                <a:ea typeface="Avenir Next" charset="0"/>
                <a:cs typeface="Avenir Next" charset="0"/>
              </a:rPr>
              <a:t>macOS</a:t>
            </a: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Open your Terminal and type in Git, it should be installed</a:t>
            </a:r>
          </a:p>
          <a:p>
            <a:pPr marL="4572" lvl="1" indent="0">
              <a:buNone/>
            </a:pP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  <a:p>
            <a:pPr marL="4572" lvl="1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Windows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Type in “Git Bash” in your application search bar and open the application</a:t>
            </a:r>
          </a:p>
        </p:txBody>
      </p:sp>
    </p:spTree>
    <p:extLst>
      <p:ext uri="{BB962C8B-B14F-4D97-AF65-F5344CB8AC3E}">
        <p14:creationId xmlns:p14="http://schemas.microsoft.com/office/powerpoint/2010/main" val="22972493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A bit into version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There are two main types of version control out there:</a:t>
            </a:r>
          </a:p>
          <a:p>
            <a:pPr marL="457200" indent="-457200">
              <a:buFont typeface="+mj-lt"/>
              <a:buAutoNum type="arabicPeriod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Centralized version control</a:t>
            </a:r>
          </a:p>
          <a:p>
            <a:pPr marL="457200" indent="-457200">
              <a:buFont typeface="+mj-lt"/>
              <a:buAutoNum type="arabicPeriod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Distributed version control</a:t>
            </a:r>
          </a:p>
        </p:txBody>
      </p:sp>
    </p:spTree>
    <p:extLst>
      <p:ext uri="{BB962C8B-B14F-4D97-AF65-F5344CB8AC3E}">
        <p14:creationId xmlns:p14="http://schemas.microsoft.com/office/powerpoint/2010/main" val="155576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Centralized version control</a:t>
            </a:r>
            <a:br>
              <a:rPr lang="en-CA" dirty="0">
                <a:latin typeface="Avenir Next" charset="0"/>
                <a:ea typeface="Avenir Next" charset="0"/>
                <a:cs typeface="Avenir Next" charset="0"/>
              </a:rPr>
            </a:br>
            <a:r>
              <a:rPr lang="en-CA" sz="4000" i="1" dirty="0">
                <a:latin typeface="Avenir Next" charset="0"/>
                <a:ea typeface="Avenir Next" charset="0"/>
                <a:cs typeface="Avenir Next" charset="0"/>
              </a:rPr>
              <a:t>(not Git)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People needed to collaborate with developers on other systems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Centralized version control was created as a result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A single server contains all the versioned files and all clients would ‘checkout’ files from this central server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Clients would have a ‘</a:t>
            </a:r>
            <a:r>
              <a:rPr lang="en-CA" b="1" dirty="0">
                <a:latin typeface="Avenir Next" charset="0"/>
                <a:ea typeface="Avenir Next" charset="0"/>
                <a:cs typeface="Avenir Next" charset="0"/>
              </a:rPr>
              <a:t>snapshot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’ of the current state of the server repository</a:t>
            </a:r>
          </a:p>
        </p:txBody>
      </p:sp>
    </p:spTree>
    <p:extLst>
      <p:ext uri="{BB962C8B-B14F-4D97-AF65-F5344CB8AC3E}">
        <p14:creationId xmlns:p14="http://schemas.microsoft.com/office/powerpoint/2010/main" val="233798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Centralized version control</a:t>
            </a:r>
            <a:br>
              <a:rPr lang="en-CA" dirty="0">
                <a:latin typeface="Avenir Next" charset="0"/>
                <a:ea typeface="Avenir Next" charset="0"/>
                <a:cs typeface="Avenir Next" charset="0"/>
              </a:rPr>
            </a:br>
            <a:r>
              <a:rPr lang="en-CA" sz="4000" i="1" dirty="0">
                <a:latin typeface="Avenir Next" charset="0"/>
                <a:ea typeface="Avenir Next" charset="0"/>
                <a:cs typeface="Avenir Next" charset="0"/>
              </a:rPr>
              <a:t>(not Git)</a:t>
            </a: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7976" y="1941281"/>
            <a:ext cx="7051270" cy="4916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3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Centralized version control</a:t>
            </a:r>
            <a:br>
              <a:rPr lang="en-CA" dirty="0">
                <a:latin typeface="Avenir Next" charset="0"/>
                <a:ea typeface="Avenir Next" charset="0"/>
                <a:cs typeface="Avenir Next" charset="0"/>
              </a:rPr>
            </a:br>
            <a:r>
              <a:rPr lang="en-CA" sz="4000" i="1" dirty="0">
                <a:latin typeface="Avenir Next" charset="0"/>
                <a:ea typeface="Avenir Next" charset="0"/>
                <a:cs typeface="Avenir Next" charset="0"/>
              </a:rPr>
              <a:t>(not Git)</a:t>
            </a: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This was the standard for many years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Many still use this within the community, however this is slowly changing</a:t>
            </a:r>
          </a:p>
          <a:p>
            <a:pPr marL="4572" lvl="1" indent="0">
              <a:buNone/>
            </a:pP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  <a:p>
            <a:pPr marL="4572" lvl="1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Advantages: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Everyone knows what everyone else is doing to a certain degree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Administrators have fine tuned access to the server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Easy to setup for each client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Learning curve is low</a:t>
            </a:r>
          </a:p>
        </p:txBody>
      </p:sp>
    </p:spTree>
    <p:extLst>
      <p:ext uri="{BB962C8B-B14F-4D97-AF65-F5344CB8AC3E}">
        <p14:creationId xmlns:p14="http://schemas.microsoft.com/office/powerpoint/2010/main" val="4947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What is version/source control?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" lvl="1" indent="0" algn="ctr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From Wikipedia:</a:t>
            </a:r>
          </a:p>
          <a:p>
            <a:pPr marL="4572" lvl="1" indent="0" algn="ctr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“The management of changes to documents, computer programs, large web sites, and other collections of information.”</a:t>
            </a:r>
          </a:p>
          <a:p>
            <a:pPr marL="4572" lvl="1" indent="0" algn="ctr">
              <a:buNone/>
            </a:pP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Tracks and provides control over changes to source code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Used to keep a history of code (versions) over a period of time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Provides useful documentation of different aspects of the code submitted over time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Allows developers to work simultaneously (you won’t see this in the course)</a:t>
            </a:r>
          </a:p>
        </p:txBody>
      </p:sp>
    </p:spTree>
    <p:extLst>
      <p:ext uri="{BB962C8B-B14F-4D97-AF65-F5344CB8AC3E}">
        <p14:creationId xmlns:p14="http://schemas.microsoft.com/office/powerpoint/2010/main" val="62386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Centralized version control</a:t>
            </a:r>
            <a:br>
              <a:rPr lang="en-CA" dirty="0">
                <a:latin typeface="Avenir Next" charset="0"/>
                <a:ea typeface="Avenir Next" charset="0"/>
                <a:cs typeface="Avenir Next" charset="0"/>
              </a:rPr>
            </a:br>
            <a:r>
              <a:rPr lang="en-CA" sz="4000" i="1" dirty="0">
                <a:latin typeface="Avenir Next" charset="0"/>
                <a:ea typeface="Avenir Next" charset="0"/>
                <a:cs typeface="Avenir Next" charset="0"/>
              </a:rPr>
              <a:t>(not Git)</a:t>
            </a: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" lvl="1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Disadvantages: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If server goes down, no one can collaborate their work or push changes</a:t>
            </a:r>
          </a:p>
          <a:p>
            <a:pPr lvl="5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If the server goes down, everyone pretty much can’t work!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If the server gets corrupted and there are no effective backups, you lose everything (code, history, all versioning)!</a:t>
            </a:r>
          </a:p>
          <a:p>
            <a:pPr lvl="5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This also means you have to backup every so often; a nuisance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Limited to a specific workflow</a:t>
            </a:r>
          </a:p>
          <a:p>
            <a:endParaRPr lang="en-CA" dirty="0">
              <a:latin typeface="Avenir Next" charset="0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21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</p:spPr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Distributed version control (Git)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Instead of getting a ‘</a:t>
            </a:r>
            <a:r>
              <a:rPr lang="en-CA" b="1" dirty="0">
                <a:latin typeface="Avenir Next" charset="0"/>
                <a:ea typeface="Avenir Next" charset="0"/>
                <a:cs typeface="Avenir Next" charset="0"/>
              </a:rPr>
              <a:t>snapshot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’ of the current state of the </a:t>
            </a:r>
            <a:r>
              <a:rPr lang="en-CA" dirty="0" smtClean="0">
                <a:latin typeface="Avenir Next" charset="0"/>
                <a:ea typeface="Avenir Next" charset="0"/>
                <a:cs typeface="Avenir Next" charset="0"/>
              </a:rPr>
              <a:t>repository from the server, 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clients would </a:t>
            </a:r>
            <a:r>
              <a:rPr lang="en-CA" b="1" dirty="0">
                <a:latin typeface="Avenir Next" charset="0"/>
                <a:ea typeface="Avenir Next" charset="0"/>
                <a:cs typeface="Avenir Next" charset="0"/>
              </a:rPr>
              <a:t>clone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 the whole repository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Every clone is practically a backup of the whole repository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This allows a client to work locally rather than working off the server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59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effectLst/>
        </p:spPr>
      </p:sp>
      <p:sp>
        <p:nvSpPr>
          <p:cNvPr id="11" name="Rectangle 6"/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7"/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>
            <a:off x="5452536" y="0"/>
            <a:ext cx="6739464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venir Next" charset="0"/>
              <a:ea typeface="Avenir Next" charset="0"/>
              <a:cs typeface="Avenir Next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4432" y="215576"/>
            <a:ext cx="5405264" cy="62669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70467"/>
            <a:ext cx="4205568" cy="335280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6000" dirty="0">
                <a:solidFill>
                  <a:srgbClr val="FFFFFF"/>
                </a:solidFill>
                <a:latin typeface="Avenir Next" charset="0"/>
                <a:ea typeface="Avenir Next" charset="0"/>
                <a:cs typeface="Avenir Next" charset="0"/>
              </a:rPr>
              <a:t>Distributed version control (</a:t>
            </a:r>
            <a:r>
              <a:rPr lang="en-US" sz="6000" dirty="0" err="1">
                <a:solidFill>
                  <a:srgbClr val="FFFFFF"/>
                </a:solidFill>
                <a:latin typeface="Avenir Next" charset="0"/>
                <a:ea typeface="Avenir Next" charset="0"/>
                <a:cs typeface="Avenir Next" charset="0"/>
              </a:rPr>
              <a:t>Git</a:t>
            </a:r>
            <a:r>
              <a:rPr lang="en-US" sz="6000" dirty="0">
                <a:solidFill>
                  <a:srgbClr val="FFFFFF"/>
                </a:solidFill>
                <a:latin typeface="Avenir Next" charset="0"/>
                <a:ea typeface="Avenir Next" charset="0"/>
                <a:cs typeface="Avenir Next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8780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Distributed version control (Git)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" lvl="1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Advantages: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b="1" dirty="0">
                <a:latin typeface="Avenir Next" charset="0"/>
                <a:ea typeface="Avenir Next" charset="0"/>
                <a:cs typeface="Avenir Next" charset="0"/>
              </a:rPr>
              <a:t>Flexible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; no single workflow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No reliance on the server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Strong capabilities on developers concurrently working together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Ability to share code with other developers before submitting them onto the main repository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  <a:p>
            <a:pPr marL="4572" lvl="1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Disadvantages: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Steeper learning curve (it’s worth learning!)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Poor handling over binary files</a:t>
            </a:r>
          </a:p>
        </p:txBody>
      </p:sp>
    </p:spTree>
    <p:extLst>
      <p:ext uri="{BB962C8B-B14F-4D97-AF65-F5344CB8AC3E}">
        <p14:creationId xmlns:p14="http://schemas.microsoft.com/office/powerpoint/2010/main" val="153558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So how does Git exactly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This part is important, so pay attention.</a:t>
            </a:r>
          </a:p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Git uses the concept of </a:t>
            </a:r>
            <a:r>
              <a:rPr lang="en-CA" b="1" dirty="0">
                <a:latin typeface="Avenir Next" charset="0"/>
                <a:ea typeface="Avenir Next" charset="0"/>
                <a:cs typeface="Avenir Next" charset="0"/>
              </a:rPr>
              <a:t>‘snapshots’ and not differences 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between files</a:t>
            </a:r>
          </a:p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The next two pictures will help exemplify this idea.</a:t>
            </a:r>
          </a:p>
        </p:txBody>
      </p:sp>
    </p:spTree>
    <p:extLst>
      <p:ext uri="{BB962C8B-B14F-4D97-AF65-F5344CB8AC3E}">
        <p14:creationId xmlns:p14="http://schemas.microsoft.com/office/powerpoint/2010/main" val="247759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So how does Git exactly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This is an example on how a typical centralized version control system (not Git) would view data/files: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656" y="2717262"/>
            <a:ext cx="10232265" cy="40386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58358" y="3957145"/>
            <a:ext cx="138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FF0000"/>
                </a:solidFill>
                <a:latin typeface="Avenir Next" charset="0"/>
                <a:ea typeface="Avenir Next" charset="0"/>
                <a:cs typeface="Avenir Next" charset="0"/>
              </a:rPr>
              <a:t>Change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15352" y="3957145"/>
            <a:ext cx="138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FF0000"/>
                </a:solidFill>
                <a:latin typeface="Avenir Next" charset="0"/>
                <a:ea typeface="Avenir Next" charset="0"/>
                <a:cs typeface="Avenir Next" charset="0"/>
              </a:rPr>
              <a:t>Change 2</a:t>
            </a:r>
          </a:p>
        </p:txBody>
      </p:sp>
    </p:spTree>
    <p:extLst>
      <p:ext uri="{BB962C8B-B14F-4D97-AF65-F5344CB8AC3E}">
        <p14:creationId xmlns:p14="http://schemas.microsoft.com/office/powerpoint/2010/main" val="227302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So how does Git exactly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And this is how Git views it: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656" y="2422634"/>
            <a:ext cx="10330235" cy="41772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20661" y="3710106"/>
            <a:ext cx="138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FF0000"/>
                </a:solidFill>
                <a:latin typeface="Avenir Next" charset="0"/>
                <a:ea typeface="Avenir Next" charset="0"/>
                <a:cs typeface="Avenir Next" charset="0"/>
              </a:rPr>
              <a:t>File A1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003627" y="3710106"/>
            <a:ext cx="138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FF0000"/>
                </a:solidFill>
                <a:latin typeface="Avenir Next" charset="0"/>
                <a:ea typeface="Avenir Next" charset="0"/>
                <a:cs typeface="Avenir Next" charset="0"/>
              </a:rPr>
              <a:t>File A2</a:t>
            </a:r>
          </a:p>
        </p:txBody>
      </p:sp>
    </p:spTree>
    <p:extLst>
      <p:ext uri="{BB962C8B-B14F-4D97-AF65-F5344CB8AC3E}">
        <p14:creationId xmlns:p14="http://schemas.microsoft.com/office/powerpoint/2010/main" val="6465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So how does Git exactly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274" y="1990660"/>
            <a:ext cx="10753725" cy="3766185"/>
          </a:xfrm>
        </p:spPr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Git </a:t>
            </a:r>
            <a:r>
              <a:rPr lang="en-CA" b="1" dirty="0">
                <a:latin typeface="Avenir Next" charset="0"/>
                <a:ea typeface="Avenir Next" charset="0"/>
                <a:cs typeface="Avenir Next" charset="0"/>
              </a:rPr>
              <a:t>does not 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view files as persistent changes from a base file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Rather, it views different states of files as more check ins appear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This is the concept of ‘</a:t>
            </a:r>
            <a:r>
              <a:rPr lang="en-CA" b="1" dirty="0">
                <a:latin typeface="Avenir Next" charset="0"/>
                <a:ea typeface="Avenir Next" charset="0"/>
                <a:cs typeface="Avenir Next" charset="0"/>
              </a:rPr>
              <a:t>snapshotting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It takes a </a:t>
            </a:r>
            <a:r>
              <a:rPr lang="en-CA" b="1" dirty="0">
                <a:latin typeface="Avenir Next" charset="0"/>
                <a:ea typeface="Avenir Next" charset="0"/>
                <a:cs typeface="Avenir Next" charset="0"/>
              </a:rPr>
              <a:t>snapshot of your current state 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of your program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If a file has not changed, it will not store the file, rather it will link to a previous identical file that has been stored</a:t>
            </a:r>
          </a:p>
        </p:txBody>
      </p:sp>
    </p:spTree>
    <p:extLst>
      <p:ext uri="{BB962C8B-B14F-4D97-AF65-F5344CB8AC3E}">
        <p14:creationId xmlns:p14="http://schemas.microsoft.com/office/powerpoint/2010/main" val="267541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Some other concepts about Git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656" y="2011680"/>
            <a:ext cx="10753725" cy="40820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b="1" dirty="0">
                <a:latin typeface="Avenir Next" charset="0"/>
                <a:ea typeface="Avenir Next" charset="0"/>
                <a:cs typeface="Avenir Next" charset="0"/>
              </a:rPr>
              <a:t>Nearly every operation in Git is local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This provides incredible speed versus server side operations</a:t>
            </a:r>
          </a:p>
          <a:p>
            <a:pPr lvl="5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Remember, the working repository is cloned and not on the server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Once enough changes are done, a developer can ‘push’ their changes onto the server; a command done once in a while</a:t>
            </a:r>
          </a:p>
          <a:p>
            <a:pPr lvl="5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For example, you can do work on the bus or airplane and once you have Internet connection, you can apply your changes onto the server</a:t>
            </a:r>
          </a:p>
          <a:p>
            <a:pPr marL="4572" lvl="1" indent="0">
              <a:buNone/>
            </a:pPr>
            <a:r>
              <a:rPr lang="en-CA" b="1" dirty="0">
                <a:latin typeface="Avenir Next" charset="0"/>
                <a:ea typeface="Avenir Next" charset="0"/>
                <a:cs typeface="Avenir Next" charset="0"/>
              </a:rPr>
              <a:t>Git will track your changes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It is impossible to change files without Git recognizing it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It uses a hash key to determine this (you can read more about this on the Git documentation)</a:t>
            </a:r>
          </a:p>
        </p:txBody>
      </p:sp>
    </p:spTree>
    <p:extLst>
      <p:ext uri="{BB962C8B-B14F-4D97-AF65-F5344CB8AC3E}">
        <p14:creationId xmlns:p14="http://schemas.microsoft.com/office/powerpoint/2010/main" val="353661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Three states of Git (workflow)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Three main states that your files can reside in: </a:t>
            </a:r>
          </a:p>
          <a:p>
            <a:pPr marL="0" indent="0">
              <a:buNone/>
            </a:pPr>
            <a:r>
              <a:rPr lang="en-CA" b="1" dirty="0">
                <a:latin typeface="Avenir Next" charset="0"/>
                <a:ea typeface="Avenir Next" charset="0"/>
                <a:cs typeface="Avenir Next" charset="0"/>
              </a:rPr>
              <a:t>Committed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Data is safely stored in your local database</a:t>
            </a:r>
          </a:p>
          <a:p>
            <a:pPr marL="0" indent="0">
              <a:buNone/>
            </a:pPr>
            <a:r>
              <a:rPr lang="en-CA" b="1" dirty="0">
                <a:latin typeface="Avenir Next" charset="0"/>
                <a:ea typeface="Avenir Next" charset="0"/>
                <a:cs typeface="Avenir Next" charset="0"/>
              </a:rPr>
              <a:t>Modified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You have changed the file but have not committed it to your database yet</a:t>
            </a:r>
          </a:p>
          <a:p>
            <a:pPr marL="0" indent="0">
              <a:buNone/>
            </a:pPr>
            <a:r>
              <a:rPr lang="en-CA" b="1" dirty="0">
                <a:latin typeface="Avenir Next" charset="0"/>
                <a:ea typeface="Avenir Next" charset="0"/>
                <a:cs typeface="Avenir Next" charset="0"/>
              </a:rPr>
              <a:t>Staged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You have marked a modified file in its current version to go into your next commit snapshot</a:t>
            </a:r>
          </a:p>
        </p:txBody>
      </p:sp>
    </p:spTree>
    <p:extLst>
      <p:ext uri="{BB962C8B-B14F-4D97-AF65-F5344CB8AC3E}">
        <p14:creationId xmlns:p14="http://schemas.microsoft.com/office/powerpoint/2010/main" val="277773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Why use version/source control?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How would you see the progression of code as one develops on it?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Or if there was a bug and you did not know where it occurred?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How do you work with others concurrently on the same code base without having conflicts?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  <a:p>
            <a:pPr marL="4572" lvl="1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With version control, this can all be solved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Code on version control would have a history associated to it allowing one to go back to an older version</a:t>
            </a:r>
          </a:p>
          <a:p>
            <a:pPr lvl="5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Kind of like system restoring your code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An analogy would be like saving your video game every time you reached a major milestone</a:t>
            </a:r>
          </a:p>
        </p:txBody>
      </p:sp>
    </p:spTree>
    <p:extLst>
      <p:ext uri="{BB962C8B-B14F-4D97-AF65-F5344CB8AC3E}">
        <p14:creationId xmlns:p14="http://schemas.microsoft.com/office/powerpoint/2010/main" val="292054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Three states of Git (workflow)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864"/>
            <a:ext cx="12192000" cy="672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1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End of Git concepts</a:t>
            </a:r>
            <a:br>
              <a:rPr lang="en-CA" dirty="0">
                <a:latin typeface="Avenir Next" charset="0"/>
                <a:ea typeface="Avenir Next" charset="0"/>
                <a:cs typeface="Avenir Next" charset="0"/>
              </a:rPr>
            </a:b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Now time for a Demo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I encourage you to follow along if you have your computers and Git installed.</a:t>
            </a:r>
          </a:p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If you don’t have Git installed on your computer yet, get some of your peers to help you out after class.</a:t>
            </a:r>
          </a:p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We will go through basic Git commands.</a:t>
            </a:r>
          </a:p>
        </p:txBody>
      </p:sp>
    </p:spTree>
    <p:extLst>
      <p:ext uri="{BB962C8B-B14F-4D97-AF65-F5344CB8AC3E}">
        <p14:creationId xmlns:p14="http://schemas.microsoft.com/office/powerpoint/2010/main" val="345269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Initializing/Cloning a Git repository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" lvl="1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Initializing a Git repository (just for demo purposes):</a:t>
            </a:r>
          </a:p>
          <a:p>
            <a:pPr marL="4572" lvl="1" indent="0">
              <a:buNone/>
            </a:pPr>
            <a:r>
              <a:rPr lang="en-CA" dirty="0">
                <a:solidFill>
                  <a:srgbClr val="FF0000"/>
                </a:solidFill>
                <a:latin typeface="Courier"/>
              </a:rPr>
              <a:t>git </a:t>
            </a:r>
            <a:r>
              <a:rPr lang="en-CA" dirty="0" err="1">
                <a:solidFill>
                  <a:srgbClr val="FF0000"/>
                </a:solidFill>
                <a:latin typeface="Courier"/>
              </a:rPr>
              <a:t>init</a:t>
            </a:r>
            <a:r>
              <a:rPr lang="en-CA" dirty="0">
                <a:solidFill>
                  <a:srgbClr val="FF0000"/>
                </a:solidFill>
                <a:latin typeface="Courier"/>
              </a:rPr>
              <a:t> &lt;your name for your repository goes here&gt;</a:t>
            </a:r>
          </a:p>
          <a:p>
            <a:pPr marL="4572" lvl="1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Cloning a Git repository (this is what you’ll need for your repository):</a:t>
            </a:r>
          </a:p>
          <a:p>
            <a:pPr marL="4572" lvl="1" indent="0">
              <a:buNone/>
            </a:pPr>
            <a:r>
              <a:rPr lang="en-CA" dirty="0">
                <a:solidFill>
                  <a:srgbClr val="FF0000"/>
                </a:solidFill>
                <a:latin typeface="Courier"/>
              </a:rPr>
              <a:t>git clone &lt;your Git URL goes here&gt;</a:t>
            </a:r>
          </a:p>
          <a:p>
            <a:pPr marL="4572" lvl="1" indent="0">
              <a:buNone/>
            </a:pPr>
            <a:endParaRPr lang="en-CA" dirty="0">
              <a:latin typeface="Courier"/>
            </a:endParaRPr>
          </a:p>
          <a:p>
            <a:pPr marL="4572" lvl="1" indent="0">
              <a:buNone/>
            </a:pPr>
            <a:endParaRPr lang="en-CA" dirty="0">
              <a:latin typeface="Couri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656" y="3787125"/>
            <a:ext cx="10082286" cy="1990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23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1" name="Rectangle 6"/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3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7"/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2912" y="804333"/>
            <a:ext cx="6348346" cy="5269127"/>
          </a:xfrm>
          <a:prstGeom prst="rect">
            <a:avLst/>
          </a:prstGeom>
        </p:spPr>
      </p:pic>
      <p:cxnSp>
        <p:nvCxnSpPr>
          <p:cNvPr id="6" name="Straight Arrow Connector 5"/>
          <p:cNvCxnSpPr>
            <a:cxnSpLocks/>
          </p:cNvCxnSpPr>
          <p:nvPr/>
        </p:nvCxnSpPr>
        <p:spPr>
          <a:xfrm flipH="1">
            <a:off x="9082585" y="1712794"/>
            <a:ext cx="675685" cy="68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928746" y="1487606"/>
            <a:ext cx="1692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The repo has been created</a:t>
            </a:r>
          </a:p>
        </p:txBody>
      </p:sp>
    </p:spTree>
    <p:extLst>
      <p:ext uri="{BB962C8B-B14F-4D97-AF65-F5344CB8AC3E}">
        <p14:creationId xmlns:p14="http://schemas.microsoft.com/office/powerpoint/2010/main" val="19038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First time in the repository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656" y="2011681"/>
            <a:ext cx="10753725" cy="1262292"/>
          </a:xfrm>
        </p:spPr>
        <p:txBody>
          <a:bodyPr/>
          <a:lstStyle/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Now after you initialized your Git repository, let’s try demoing how changes appear to Git.</a:t>
            </a:r>
          </a:p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cd into your Git repository that you’ve created.</a:t>
            </a:r>
          </a:p>
          <a:p>
            <a:pPr marL="0" indent="0">
              <a:buNone/>
            </a:pP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  <a:p>
            <a:pPr marL="0" indent="0">
              <a:buNone/>
            </a:pP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656" y="3273973"/>
            <a:ext cx="8208908" cy="11550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6656" y="4514193"/>
            <a:ext cx="106207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>
                <a:latin typeface="Avenir Next" charset="0"/>
                <a:ea typeface="Avenir Next" charset="0"/>
                <a:cs typeface="Avenir Next" charset="0"/>
              </a:rPr>
              <a:t>Notice how ‘</a:t>
            </a:r>
            <a:r>
              <a:rPr lang="en-CA" sz="2400" b="1" dirty="0">
                <a:latin typeface="Avenir Next" charset="0"/>
                <a:ea typeface="Avenir Next" charset="0"/>
                <a:cs typeface="Avenir Next" charset="0"/>
              </a:rPr>
              <a:t>master</a:t>
            </a:r>
            <a:r>
              <a:rPr lang="en-CA" sz="2400" dirty="0">
                <a:latin typeface="Avenir Next" charset="0"/>
                <a:ea typeface="Avenir Next" charset="0"/>
                <a:cs typeface="Avenir Next" charset="0"/>
              </a:rPr>
              <a:t>’ appears, this is the main branch of the repository, knowledge of branches are not needed for the scope of this course.</a:t>
            </a:r>
          </a:p>
          <a:p>
            <a:endParaRPr lang="en-CA" sz="2400" dirty="0">
              <a:latin typeface="Avenir Next" charset="0"/>
              <a:ea typeface="Avenir Next" charset="0"/>
              <a:cs typeface="Avenir Next" charset="0"/>
            </a:endParaRPr>
          </a:p>
          <a:p>
            <a:r>
              <a:rPr lang="en-CA" sz="2400" dirty="0">
                <a:latin typeface="Avenir Next" charset="0"/>
                <a:ea typeface="Avenir Next" charset="0"/>
                <a:cs typeface="Avenir Next" charset="0"/>
              </a:rPr>
              <a:t>Now after you initialized your Git repository, let’s try demoing how changes appear to Git.</a:t>
            </a:r>
          </a:p>
        </p:txBody>
      </p:sp>
    </p:spTree>
    <p:extLst>
      <p:ext uri="{BB962C8B-B14F-4D97-AF65-F5344CB8AC3E}">
        <p14:creationId xmlns:p14="http://schemas.microsoft.com/office/powerpoint/2010/main" val="198110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Tracking a file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097" y="1806040"/>
            <a:ext cx="10753725" cy="4424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 smtClean="0">
                <a:latin typeface="Avenir Next" charset="0"/>
                <a:ea typeface="Avenir Next" charset="0"/>
                <a:cs typeface="Avenir Next" charset="0"/>
              </a:rPr>
              <a:t>Let’s create a new file called </a:t>
            </a:r>
            <a:r>
              <a:rPr lang="en-CA" dirty="0" smtClean="0"/>
              <a:t>“</a:t>
            </a:r>
            <a:r>
              <a:rPr lang="en-CA" dirty="0" err="1" smtClean="0">
                <a:solidFill>
                  <a:srgbClr val="FF0000"/>
                </a:solidFill>
                <a:latin typeface="Courier"/>
              </a:rPr>
              <a:t>helloCountries.py</a:t>
            </a:r>
            <a:r>
              <a:rPr lang="en-CA" dirty="0" smtClean="0"/>
              <a:t>”</a:t>
            </a:r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098" y="2328807"/>
            <a:ext cx="9041642" cy="6126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099" y="3794079"/>
            <a:ext cx="9403308" cy="2670953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771098" y="3112548"/>
            <a:ext cx="10753725" cy="590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85000"/>
              </a:lnSpc>
              <a:spcBef>
                <a:spcPts val="13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7472" indent="-3429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54864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0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22960" indent="-82296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09728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6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Now let’s do a ‘</a:t>
            </a:r>
            <a:r>
              <a:rPr lang="en-CA" dirty="0">
                <a:solidFill>
                  <a:srgbClr val="FF0000"/>
                </a:solidFill>
                <a:latin typeface="Courier"/>
              </a:rPr>
              <a:t>git status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’ command</a:t>
            </a:r>
          </a:p>
          <a:p>
            <a:pPr marL="0" indent="0">
              <a:buFont typeface="Arial" pitchFamily="34" charset="0"/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9305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Courier"/>
              </a:rPr>
              <a:t>git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CA" b="1" dirty="0">
                <a:latin typeface="Courier" charset="0"/>
                <a:ea typeface="Courier" charset="0"/>
                <a:cs typeface="Courier" charset="0"/>
              </a:rPr>
              <a:t>git status 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displays paths that have differences between the current status of your repository and the current HEAD commit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HEAD commit refers to the latest commit in the current branch right now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In this case, the branch is ‘</a:t>
            </a:r>
            <a:r>
              <a:rPr lang="en-CA" b="1" dirty="0">
                <a:latin typeface="Avenir Next" charset="0"/>
                <a:ea typeface="Avenir Next" charset="0"/>
                <a:cs typeface="Avenir Next" charset="0"/>
              </a:rPr>
              <a:t>master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’ and the commit is on its very first initial commit right now (no files)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b="1" dirty="0">
                <a:latin typeface="Avenir Next" charset="0"/>
                <a:ea typeface="Avenir Next" charset="0"/>
                <a:cs typeface="Avenir Next" charset="0"/>
              </a:rPr>
              <a:t>Use this command often, it will help you determine what state your files are in</a:t>
            </a:r>
          </a:p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59694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Making your very first commit!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Going back to the previous 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  <a:hlinkClick r:id="rId2" action="ppaction://hlinksldjump"/>
              </a:rPr>
              <a:t>diagram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, we first need to </a:t>
            </a:r>
            <a:r>
              <a:rPr lang="en-CA" b="1" dirty="0">
                <a:latin typeface="Avenir Next" charset="0"/>
                <a:ea typeface="Avenir Next" charset="0"/>
                <a:cs typeface="Avenir Next" charset="0"/>
              </a:rPr>
              <a:t>stage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 our files before we can commit them.</a:t>
            </a:r>
          </a:p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It captures a snapshot of the current state of the file. We will exemplify this later in an example later in this tutorial. </a:t>
            </a:r>
            <a:r>
              <a:rPr lang="en-CA" b="1" dirty="0">
                <a:latin typeface="Avenir Next" charset="0"/>
                <a:ea typeface="Avenir Next" charset="0"/>
                <a:cs typeface="Avenir Next" charset="0"/>
              </a:rPr>
              <a:t>Just remember this.</a:t>
            </a:r>
          </a:p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To stage your file, you will need to do</a:t>
            </a:r>
          </a:p>
          <a:p>
            <a:pPr marL="0" indent="0">
              <a:buNone/>
            </a:pPr>
            <a:r>
              <a:rPr lang="en-CA" dirty="0">
                <a:solidFill>
                  <a:srgbClr val="FF0000"/>
                </a:solidFill>
                <a:latin typeface="Courier"/>
              </a:rPr>
              <a:t>git add &lt;your relative path to your file&gt;</a:t>
            </a:r>
          </a:p>
          <a:p>
            <a:pPr marL="0" indent="0">
              <a:buNone/>
            </a:pPr>
            <a:endParaRPr lang="en-CA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655" y="4609168"/>
            <a:ext cx="10788363" cy="122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68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You have staged your file!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656" y="2011681"/>
            <a:ext cx="10753725" cy="739970"/>
          </a:xfrm>
        </p:spPr>
        <p:txBody>
          <a:bodyPr/>
          <a:lstStyle/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Congratulations, you have staged your file! Now do a </a:t>
            </a:r>
            <a:r>
              <a:rPr lang="en-CA" dirty="0">
                <a:solidFill>
                  <a:srgbClr val="FF0000"/>
                </a:solidFill>
                <a:latin typeface="Avenir Next" charset="0"/>
                <a:ea typeface="Avenir Next" charset="0"/>
                <a:cs typeface="Avenir Next" charset="0"/>
              </a:rPr>
              <a:t>git status </a:t>
            </a:r>
            <a:r>
              <a:rPr lang="en-CA" dirty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rPr>
              <a:t>to check on the current state of your repository.</a:t>
            </a:r>
          </a:p>
          <a:p>
            <a:pPr marL="0" indent="0">
              <a:buNone/>
            </a:pPr>
            <a:endParaRPr lang="en-CA" dirty="0">
              <a:solidFill>
                <a:schemeClr val="tx1"/>
              </a:solidFill>
              <a:latin typeface="Avenir Next" charset="0"/>
              <a:ea typeface="Avenir Next" charset="0"/>
              <a:cs typeface="Avenir Next" charset="0"/>
            </a:endParaRPr>
          </a:p>
          <a:p>
            <a:pPr marL="0" indent="0">
              <a:buNone/>
            </a:pPr>
            <a:endParaRPr lang="en-CA" dirty="0">
              <a:solidFill>
                <a:schemeClr val="tx1"/>
              </a:solidFill>
              <a:latin typeface="Avenir Next" charset="0"/>
              <a:ea typeface="Avenir Next" charset="0"/>
              <a:cs typeface="Avenir Next" charset="0"/>
            </a:endParaRPr>
          </a:p>
          <a:p>
            <a:pPr marL="0" indent="0">
              <a:buNone/>
            </a:pPr>
            <a:endParaRPr lang="en-CA" dirty="0">
              <a:solidFill>
                <a:schemeClr val="tx1"/>
              </a:solidFill>
              <a:latin typeface="Avenir Next" charset="0"/>
              <a:ea typeface="Avenir Next" charset="0"/>
              <a:cs typeface="Avenir Next" charset="0"/>
            </a:endParaRPr>
          </a:p>
          <a:p>
            <a:pPr marL="0" indent="0">
              <a:buNone/>
            </a:pPr>
            <a:endParaRPr lang="en-CA" dirty="0">
              <a:solidFill>
                <a:schemeClr val="tx1"/>
              </a:solidFill>
              <a:latin typeface="Avenir Next" charset="0"/>
              <a:ea typeface="Avenir Next" charset="0"/>
              <a:cs typeface="Avenir Next" charset="0"/>
            </a:endParaRPr>
          </a:p>
          <a:p>
            <a:pPr marL="0" indent="0">
              <a:buNone/>
            </a:pPr>
            <a:endParaRPr lang="en-CA" dirty="0">
              <a:solidFill>
                <a:schemeClr val="tx1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656" y="2751650"/>
            <a:ext cx="9212239" cy="2432296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76274" y="5183946"/>
            <a:ext cx="10753725" cy="7413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85000"/>
              </a:lnSpc>
              <a:spcBef>
                <a:spcPts val="13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7472" indent="-3429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54864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0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22960" indent="-82296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09728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6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dirty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rPr>
              <a:t>It is now ready to be committed.</a:t>
            </a:r>
            <a:endParaRPr lang="en-CA" dirty="0">
              <a:solidFill>
                <a:schemeClr val="tx1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4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Committing your file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224" y="4453666"/>
            <a:ext cx="10753725" cy="573962"/>
          </a:xfrm>
        </p:spPr>
        <p:txBody>
          <a:bodyPr/>
          <a:lstStyle/>
          <a:p>
            <a:r>
              <a:rPr lang="en-CA" dirty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rPr>
              <a:t>Now that you’ve committed your changes, you can check your log history.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656" y="3190956"/>
            <a:ext cx="9444251" cy="10070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656" y="4863012"/>
            <a:ext cx="9444251" cy="1701054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657223" y="2011680"/>
            <a:ext cx="10753725" cy="117927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85000"/>
              </a:lnSpc>
              <a:spcBef>
                <a:spcPts val="13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7472" indent="-3429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54864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0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22960" indent="-82296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09728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6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>
                <a:latin typeface="Avenir Next" charset="0"/>
                <a:ea typeface="Avenir Next" charset="0"/>
                <a:cs typeface="Avenir Next" charset="0"/>
              </a:rPr>
              <a:t>To commit your file type in: </a:t>
            </a:r>
            <a:r>
              <a:rPr lang="en-CA" dirty="0" smtClean="0">
                <a:solidFill>
                  <a:srgbClr val="FF0000"/>
                </a:solidFill>
                <a:latin typeface="Courier"/>
              </a:rPr>
              <a:t>git commit –m &lt;“your message”&gt;</a:t>
            </a:r>
          </a:p>
          <a:p>
            <a:r>
              <a:rPr lang="en-CA" dirty="0" smtClean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rPr>
              <a:t>Make sure it is an appropriate message explaining your changes so other developers along with yourself can see what changes you’ve made.</a:t>
            </a:r>
          </a:p>
          <a:p>
            <a:endParaRPr lang="en-CA" dirty="0" smtClean="0">
              <a:solidFill>
                <a:schemeClr val="tx1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CA" dirty="0" smtClean="0">
              <a:solidFill>
                <a:schemeClr val="tx1"/>
              </a:solidFill>
            </a:endParaRPr>
          </a:p>
          <a:p>
            <a:endParaRPr lang="en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69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Some popular version control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CA" sz="4000" dirty="0">
                <a:latin typeface="Avenir Next" charset="0"/>
                <a:ea typeface="Avenir Next" charset="0"/>
                <a:cs typeface="Avenir Next" charset="0"/>
              </a:rPr>
              <a:t>Git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sz="4000" dirty="0">
                <a:latin typeface="Avenir Next" charset="0"/>
                <a:ea typeface="Avenir Next" charset="0"/>
                <a:cs typeface="Avenir Next" charset="0"/>
              </a:rPr>
              <a:t>SVN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sz="4000" dirty="0">
                <a:latin typeface="Avenir Next" charset="0"/>
                <a:ea typeface="Avenir Next" charset="0"/>
                <a:cs typeface="Avenir Next" charset="0"/>
              </a:rPr>
              <a:t>Mercurial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sz="4000" dirty="0">
                <a:latin typeface="Avenir Next" charset="0"/>
                <a:ea typeface="Avenir Next" charset="0"/>
                <a:cs typeface="Avenir Next" charset="0"/>
              </a:rPr>
              <a:t>TFS</a:t>
            </a:r>
          </a:p>
        </p:txBody>
      </p:sp>
    </p:spTree>
    <p:extLst>
      <p:ext uri="{BB962C8B-B14F-4D97-AF65-F5344CB8AC3E}">
        <p14:creationId xmlns:p14="http://schemas.microsoft.com/office/powerpoint/2010/main" val="40389805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Now, let’s say we made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274" y="1977561"/>
            <a:ext cx="10753725" cy="71744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In the helloCountries.py, let’s add some code and save it (you can do this in any text editor of your choice</a:t>
            </a:r>
            <a:r>
              <a:rPr lang="en-CA" dirty="0" smtClean="0">
                <a:latin typeface="Avenir Next" charset="0"/>
                <a:ea typeface="Avenir Next" charset="0"/>
                <a:cs typeface="Avenir Next" charset="0"/>
              </a:rPr>
              <a:t>).</a:t>
            </a: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75" y="2695006"/>
            <a:ext cx="6734460" cy="13329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73" y="4565209"/>
            <a:ext cx="8727743" cy="20872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76274" y="4184532"/>
            <a:ext cx="10753725" cy="5005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85000"/>
              </a:lnSpc>
              <a:spcBef>
                <a:spcPts val="13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7472" indent="-3429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54864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0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22960" indent="-82296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09728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6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CA" smtClean="0">
                <a:latin typeface="Avenir Next" charset="0"/>
                <a:ea typeface="Avenir Next" charset="0"/>
                <a:cs typeface="Avenir Next" charset="0"/>
              </a:rPr>
              <a:t>Now</a:t>
            </a:r>
            <a:r>
              <a:rPr lang="en-CA" dirty="0" smtClean="0">
                <a:latin typeface="Avenir Next" charset="0"/>
                <a:ea typeface="Avenir Next" charset="0"/>
                <a:cs typeface="Avenir Next" charset="0"/>
              </a:rPr>
              <a:t>, let’s do a git status.</a:t>
            </a:r>
          </a:p>
          <a:p>
            <a:pPr marL="0" indent="0">
              <a:buFont typeface="Arial" pitchFamily="34" charset="0"/>
              <a:buNone/>
            </a:pP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63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656" y="614150"/>
            <a:ext cx="10753725" cy="675564"/>
          </a:xfrm>
        </p:spPr>
        <p:txBody>
          <a:bodyPr>
            <a:normAutofit lnSpcReduction="10000"/>
          </a:bodyPr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Notice how Git recognizes that the file is modified? Let’s do the same thing as before and stage our changes.</a:t>
            </a:r>
          </a:p>
          <a:p>
            <a:endParaRPr lang="en-CA" dirty="0">
              <a:latin typeface="Avenir Next" charset="0"/>
              <a:ea typeface="Avenir Next" charset="0"/>
              <a:cs typeface="Avenir Next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656" y="1351331"/>
            <a:ext cx="8523027" cy="2551402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76656" y="4089780"/>
            <a:ext cx="10753725" cy="4412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85000"/>
              </a:lnSpc>
              <a:spcBef>
                <a:spcPts val="13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7472" indent="-3429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54864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0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22960" indent="-82296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09728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6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What if we want to modify a file that has been staged?</a:t>
            </a:r>
          </a:p>
          <a:p>
            <a:endParaRPr lang="en-CA" dirty="0">
              <a:latin typeface="Avenir Next" charset="0"/>
              <a:ea typeface="Avenir Next" charset="0"/>
              <a:cs typeface="Avenir Next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656" y="4578986"/>
            <a:ext cx="6317822" cy="1543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98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8979" y="223778"/>
            <a:ext cx="9723318" cy="30858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4967" y="3309581"/>
            <a:ext cx="110410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>
                <a:latin typeface="Avenir Next" charset="0"/>
                <a:ea typeface="Avenir Next" charset="0"/>
                <a:cs typeface="Avenir Next" charset="0"/>
              </a:rPr>
              <a:t>Notice how it was staged and not staged? </a:t>
            </a:r>
            <a:r>
              <a:rPr lang="en-CA" sz="2400" dirty="0">
                <a:latin typeface="Avenir Next" charset="0"/>
                <a:ea typeface="Avenir Next" charset="0"/>
                <a:cs typeface="Avenir Next" charset="0"/>
                <a:hlinkClick r:id="rId3" action="ppaction://hlinksldjump"/>
              </a:rPr>
              <a:t>This goes back to what I said when Git snapshots the file.</a:t>
            </a:r>
            <a:r>
              <a:rPr lang="en-CA" sz="2400" dirty="0">
                <a:latin typeface="Avenir Next" charset="0"/>
                <a:ea typeface="Avenir Next" charset="0"/>
                <a:cs typeface="Avenir Next" charset="0"/>
              </a:rPr>
              <a:t> Here is a picture to exemplify this idea: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967" y="4244272"/>
            <a:ext cx="7922786" cy="19313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632209" y="4605952"/>
            <a:ext cx="29137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>
                <a:solidFill>
                  <a:srgbClr val="FF0000"/>
                </a:solidFill>
                <a:latin typeface="Avenir Next" charset="0"/>
                <a:ea typeface="Avenir Next" charset="0"/>
                <a:cs typeface="Avenir Next" charset="0"/>
              </a:rPr>
              <a:t>If you commit this now, you will only get the part that is staged (green)</a:t>
            </a:r>
          </a:p>
        </p:txBody>
      </p:sp>
    </p:spTree>
    <p:extLst>
      <p:ext uri="{BB962C8B-B14F-4D97-AF65-F5344CB8AC3E}">
        <p14:creationId xmlns:p14="http://schemas.microsoft.com/office/powerpoint/2010/main" val="202655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656" y="2393546"/>
            <a:ext cx="10753725" cy="436727"/>
          </a:xfrm>
        </p:spPr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Similarly, let’s commit these new changes into the repository</a:t>
            </a:r>
          </a:p>
          <a:p>
            <a:endParaRPr lang="en-CA" dirty="0">
              <a:latin typeface="Avenir Next" charset="0"/>
              <a:ea typeface="Avenir Next" charset="0"/>
              <a:cs typeface="Avenir Next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656" y="1144387"/>
            <a:ext cx="10147110" cy="106541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76655" y="520891"/>
            <a:ext cx="10753725" cy="734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85000"/>
              </a:lnSpc>
              <a:spcBef>
                <a:spcPts val="13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7472" indent="-3429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54864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0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22960" indent="-82296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09728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6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OK, let’s say we decided we want both parts. We just need to restage the new part as well.</a:t>
            </a:r>
          </a:p>
          <a:p>
            <a:endParaRPr lang="en-CA" dirty="0">
              <a:latin typeface="Avenir Next" charset="0"/>
              <a:ea typeface="Avenir Next" charset="0"/>
              <a:cs typeface="Avenir Next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655" y="2757990"/>
            <a:ext cx="10357560" cy="1092972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76655" y="4042013"/>
            <a:ext cx="10753725" cy="2488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85000"/>
              </a:lnSpc>
              <a:spcBef>
                <a:spcPts val="13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7472" indent="-3429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54864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0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22960" indent="-82296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09728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6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When you done enough commits for your assignments on your cloned repository, you can apply the command: </a:t>
            </a:r>
            <a:r>
              <a:rPr lang="en-CA" dirty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git push</a:t>
            </a:r>
          </a:p>
          <a:p>
            <a:r>
              <a:rPr lang="en-CA" dirty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rPr>
              <a:t>This will push your commits/files onto the server where any users tied to your repository will be able to see it.</a:t>
            </a:r>
          </a:p>
          <a:p>
            <a:r>
              <a:rPr lang="en-CA" dirty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rPr>
              <a:t>(Note that this will not work for this demo repository since no online server is currently tied to this repository. It will work for cloned online repos.)</a:t>
            </a:r>
          </a:p>
          <a:p>
            <a:endParaRPr lang="en-CA" dirty="0">
              <a:latin typeface="Avenir Next" charset="0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63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Removing 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To remove files from the repository, you can’t just delete the file in your directory.</a:t>
            </a:r>
          </a:p>
          <a:p>
            <a:pPr marL="0" indent="0">
              <a:buNone/>
            </a:pP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What you have to do is delete the file, stage the change and commit it.</a:t>
            </a:r>
          </a:p>
          <a:p>
            <a:pPr marL="0" indent="0">
              <a:buNone/>
            </a:pP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OR</a:t>
            </a:r>
          </a:p>
          <a:p>
            <a:pPr marL="457200" indent="-457200">
              <a:buFont typeface="+mj-lt"/>
              <a:buAutoNum type="arabicPeriod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en-CA" dirty="0">
                <a:solidFill>
                  <a:srgbClr val="FF0000"/>
                </a:solidFill>
                <a:latin typeface="Courier"/>
              </a:rPr>
              <a:t>git </a:t>
            </a:r>
            <a:r>
              <a:rPr lang="en-CA" dirty="0" err="1">
                <a:solidFill>
                  <a:srgbClr val="FF0000"/>
                </a:solidFill>
                <a:latin typeface="Courier"/>
              </a:rPr>
              <a:t>rm</a:t>
            </a:r>
            <a:r>
              <a:rPr lang="en-CA" dirty="0">
                <a:solidFill>
                  <a:srgbClr val="FF0000"/>
                </a:solidFill>
                <a:latin typeface="Courier"/>
              </a:rPr>
              <a:t> &lt;your relative file path&gt;</a:t>
            </a:r>
          </a:p>
          <a:p>
            <a:pPr marL="457200" indent="-457200">
              <a:buFont typeface="+mj-lt"/>
              <a:buAutoNum type="arabicPeriod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Commit your change</a:t>
            </a:r>
          </a:p>
        </p:txBody>
      </p:sp>
    </p:spTree>
    <p:extLst>
      <p:ext uri="{BB962C8B-B14F-4D97-AF65-F5344CB8AC3E}">
        <p14:creationId xmlns:p14="http://schemas.microsoft.com/office/powerpoint/2010/main" val="60178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>
                <a:latin typeface="Avenir Next" charset="0"/>
                <a:ea typeface="Avenir Next" charset="0"/>
                <a:cs typeface="Avenir Next" charset="0"/>
              </a:rPr>
              <a:t>End of basics to Git commits</a:t>
            </a:r>
            <a:br>
              <a:rPr lang="en-CA" sz="4000" dirty="0">
                <a:latin typeface="Avenir Next" charset="0"/>
                <a:ea typeface="Avenir Next" charset="0"/>
                <a:cs typeface="Avenir Next" charset="0"/>
              </a:rPr>
            </a:br>
            <a:r>
              <a:rPr lang="en-CA" sz="4000" dirty="0">
                <a:latin typeface="Avenir Next" charset="0"/>
                <a:ea typeface="Avenir Next" charset="0"/>
                <a:cs typeface="Avenir Next" charset="0"/>
              </a:rPr>
              <a:t>Now onto syncing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The course material is on </a:t>
            </a:r>
            <a:r>
              <a:rPr lang="en-CA" dirty="0" err="1">
                <a:latin typeface="Avenir Next" charset="0"/>
                <a:ea typeface="Avenir Next" charset="0"/>
                <a:cs typeface="Avenir Next" charset="0"/>
              </a:rPr>
              <a:t>GitLab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, you should clone the course repository to access the files.</a:t>
            </a:r>
          </a:p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To sync with the repository, enter the following command:</a:t>
            </a:r>
          </a:p>
          <a:p>
            <a:pPr marL="0" indent="0">
              <a:buNone/>
            </a:pPr>
            <a:r>
              <a:rPr lang="en-CA" dirty="0">
                <a:solidFill>
                  <a:srgbClr val="FF0000"/>
                </a:solidFill>
                <a:latin typeface="Courier"/>
              </a:rPr>
              <a:t>git pull</a:t>
            </a:r>
          </a:p>
          <a:p>
            <a:pPr marL="0" indent="0">
              <a:buNone/>
            </a:pPr>
            <a:r>
              <a:rPr lang="en-CA" dirty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rPr>
              <a:t>This will sync the current branch that you are currently on with the one on the server.</a:t>
            </a:r>
          </a:p>
        </p:txBody>
      </p:sp>
    </p:spTree>
    <p:extLst>
      <p:ext uri="{BB962C8B-B14F-4D97-AF65-F5344CB8AC3E}">
        <p14:creationId xmlns:p14="http://schemas.microsoft.com/office/powerpoint/2010/main" val="151362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714" y="322791"/>
            <a:ext cx="8996134" cy="52160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62869" y="2825086"/>
            <a:ext cx="209493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>
                <a:solidFill>
                  <a:srgbClr val="FF0000"/>
                </a:solidFill>
                <a:latin typeface="Avenir Next" charset="0"/>
                <a:ea typeface="Avenir Next" charset="0"/>
                <a:cs typeface="Avenir Next" charset="0"/>
              </a:rPr>
              <a:t>Dr. Smith made some changes to the course repo</a:t>
            </a:r>
          </a:p>
        </p:txBody>
      </p:sp>
    </p:spTree>
    <p:extLst>
      <p:ext uri="{BB962C8B-B14F-4D97-AF65-F5344CB8AC3E}">
        <p14:creationId xmlns:p14="http://schemas.microsoft.com/office/powerpoint/2010/main" val="279757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Can’t I just use a GUI for all this?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656" y="2011680"/>
            <a:ext cx="10753725" cy="4198051"/>
          </a:xfrm>
        </p:spPr>
        <p:txBody>
          <a:bodyPr>
            <a:normAutofit lnSpcReduction="10000"/>
          </a:bodyPr>
          <a:lstStyle/>
          <a:p>
            <a:pPr marL="4572" lvl="1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You could (and honestly, it comes down to personal preference) but I’ll give you some points against it: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The GUI may not necessarily have all the commands you need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There is more flexibility with the command line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There are many different GUIs but there is only one command line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You gain a deeper understanding and appreciation of Git</a:t>
            </a:r>
          </a:p>
          <a:p>
            <a:pPr marL="4572" lvl="1" indent="0">
              <a:buNone/>
            </a:pP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  <a:p>
            <a:pPr marL="4572" lvl="1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On occasion, I do use a GUI (out of scope):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Resolving merge conflicts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Visualizing branches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Going through a large commit history</a:t>
            </a:r>
          </a:p>
        </p:txBody>
      </p:sp>
    </p:spTree>
    <p:extLst>
      <p:ext uri="{BB962C8B-B14F-4D97-AF65-F5344CB8AC3E}">
        <p14:creationId xmlns:p14="http://schemas.microsoft.com/office/powerpoint/2010/main" val="183730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Issue tracking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656" y="2011680"/>
            <a:ext cx="10753725" cy="4169664"/>
          </a:xfrm>
        </p:spPr>
        <p:txBody>
          <a:bodyPr>
            <a:normAutofit lnSpcReduction="10000"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Issues are used to keep track of tasks, enhancements and bugs on your codebase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They provide a forum where your team can contribute discussion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Issues can be assigned to a specific person and it can also be assigned to specific </a:t>
            </a:r>
            <a:r>
              <a:rPr lang="en-CA" dirty="0" smtClean="0">
                <a:latin typeface="Avenir Next" charset="0"/>
                <a:ea typeface="Avenir Next" charset="0"/>
                <a:cs typeface="Avenir Next" charset="0"/>
              </a:rPr>
              <a:t>labels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CA" dirty="0" smtClean="0">
              <a:latin typeface="Avenir Next" charset="0"/>
              <a:ea typeface="Avenir Next" charset="0"/>
              <a:cs typeface="Avenir Next" charset="0"/>
            </a:endParaRPr>
          </a:p>
          <a:p>
            <a:pPr marL="4572" lvl="1" indent="0">
              <a:buNone/>
            </a:pPr>
            <a:r>
              <a:rPr lang="en-CA" dirty="0" smtClean="0">
                <a:latin typeface="Avenir Next" charset="0"/>
                <a:ea typeface="Avenir Next" charset="0"/>
                <a:cs typeface="Avenir Next" charset="0"/>
              </a:rPr>
              <a:t>Example in </a:t>
            </a:r>
            <a:r>
              <a:rPr lang="en-CA" dirty="0" err="1" smtClean="0">
                <a:latin typeface="Avenir Next" charset="0"/>
                <a:ea typeface="Avenir Next" charset="0"/>
                <a:cs typeface="Avenir Next" charset="0"/>
              </a:rPr>
              <a:t>GitLab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: 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  <a:hlinkClick r:id="rId2"/>
              </a:rPr>
              <a:t>https://</a:t>
            </a:r>
            <a:r>
              <a:rPr lang="en-CA" dirty="0" smtClean="0">
                <a:latin typeface="Avenir Next" charset="0"/>
                <a:ea typeface="Avenir Next" charset="0"/>
                <a:cs typeface="Avenir Next" charset="0"/>
                <a:hlinkClick r:id="rId2"/>
              </a:rPr>
              <a:t>gitlab.cas.mcmaster.ca/smiths/se3xa3/tree/master/Labs/L03</a:t>
            </a: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  <a:p>
            <a:pPr marL="4572" lvl="1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Example of a popular issue tracking </a:t>
            </a:r>
            <a:r>
              <a:rPr lang="en-CA" dirty="0" smtClean="0">
                <a:latin typeface="Avenir Next" charset="0"/>
                <a:ea typeface="Avenir Next" charset="0"/>
                <a:cs typeface="Avenir Next" charset="0"/>
              </a:rPr>
              <a:t>system on an open source project:</a:t>
            </a: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  <a:p>
            <a:pPr marL="4572" lvl="1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  <a:hlinkClick r:id="rId3"/>
              </a:rPr>
              <a:t>https://github.com/facebook/react/issues</a:t>
            </a: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  <a:p>
            <a:pPr marL="4572" lvl="1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Example of a bug issue in the same repository with discussion:</a:t>
            </a:r>
          </a:p>
          <a:p>
            <a:pPr marL="4572" lvl="1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  <a:hlinkClick r:id="rId4"/>
              </a:rPr>
              <a:t>https://github.com/facebook/react/issues/6895</a:t>
            </a: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  <a:p>
            <a:pPr marL="4572" lvl="1" indent="0">
              <a:buNone/>
            </a:pP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16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dirty="0">
                <a:latin typeface="Avenir Next" charset="0"/>
                <a:ea typeface="Avenir Next" charset="0"/>
                <a:cs typeface="Avenir Next" charset="0"/>
              </a:rPr>
              <a:t>Great, you learned the basics to Git!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From here, you can do everything in the course related to Git.</a:t>
            </a:r>
          </a:p>
          <a:p>
            <a:pPr marL="0" indent="0">
              <a:buNone/>
            </a:pPr>
            <a:r>
              <a:rPr lang="en-CA" b="1" dirty="0">
                <a:latin typeface="Avenir Next" charset="0"/>
                <a:ea typeface="Avenir Next" charset="0"/>
                <a:cs typeface="Avenir Next" charset="0"/>
              </a:rPr>
              <a:t>Unfortunately, this is only a basic tutorial on the tool.</a:t>
            </a:r>
          </a:p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Now you will probably have a lot of struggles and questions about Git (trust me I’ve been there), but here are some resources you should use:</a:t>
            </a:r>
          </a:p>
          <a:p>
            <a:pPr marL="457200" indent="-457200">
              <a:buFont typeface="+mj-lt"/>
              <a:buAutoNum type="arabicPeriod"/>
            </a:pPr>
            <a:r>
              <a:rPr lang="en-CA" b="1" dirty="0">
                <a:latin typeface="Avenir Next" charset="0"/>
                <a:ea typeface="Avenir Next" charset="0"/>
                <a:cs typeface="Avenir Next" charset="0"/>
              </a:rPr>
              <a:t>Your peers (an invaluable resource)</a:t>
            </a:r>
          </a:p>
          <a:p>
            <a:pPr marL="457200" indent="-457200">
              <a:buFont typeface="+mj-lt"/>
              <a:buAutoNum type="arabicPeriod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  <a:hlinkClick r:id="rId2"/>
              </a:rPr>
              <a:t>StackOverflow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/Google</a:t>
            </a:r>
          </a:p>
          <a:p>
            <a:pPr marL="713232" lvl="1" indent="-457200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99% of questions I had on Git was answered on the Internet</a:t>
            </a:r>
          </a:p>
          <a:p>
            <a:pPr marL="457200" indent="-457200">
              <a:buFont typeface="+mj-lt"/>
              <a:buAutoNum type="arabicPeriod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Your TAs and Avenue discussions</a:t>
            </a:r>
          </a:p>
        </p:txBody>
      </p:sp>
    </p:spTree>
    <p:extLst>
      <p:ext uri="{BB962C8B-B14F-4D97-AF65-F5344CB8AC3E}">
        <p14:creationId xmlns:p14="http://schemas.microsoft.com/office/powerpoint/2010/main" val="254801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Why is Git worth learning?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It is a popular version control tool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Nearly every software development company uses a version control tool</a:t>
            </a:r>
          </a:p>
          <a:p>
            <a:pPr lvl="5" algn="just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Once learned, switching between version control tools is a cinch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Widely used by the open-source community (GitHub)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Many large scale development projects use Git (in research and the industry)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87105"/>
            <a:ext cx="12192000" cy="2570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53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Great tutorials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Learn Git in 20 minutes:</a:t>
            </a:r>
          </a:p>
          <a:p>
            <a:r>
              <a:rPr lang="en-CA" dirty="0">
                <a:latin typeface="Avenir Next" charset="0"/>
                <a:ea typeface="Avenir Next" charset="0"/>
                <a:cs typeface="Avenir Next" charset="0"/>
                <a:hlinkClick r:id="rId2"/>
              </a:rPr>
              <a:t>https://www.youtube.com/watch?v=Y9XZQO1n_7c</a:t>
            </a: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The best tutorial website for Git:</a:t>
            </a:r>
          </a:p>
          <a:p>
            <a:r>
              <a:rPr lang="en-CA" dirty="0">
                <a:latin typeface="Avenir Next" charset="0"/>
                <a:ea typeface="Avenir Next" charset="0"/>
                <a:cs typeface="Avenir Next" charset="0"/>
                <a:hlinkClick r:id="rId3"/>
              </a:rPr>
              <a:t>https://www.atlassian.com/git</a:t>
            </a: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Official Git reference manual:</a:t>
            </a:r>
          </a:p>
          <a:p>
            <a:r>
              <a:rPr lang="en-CA" dirty="0">
                <a:latin typeface="Avenir Next" charset="0"/>
                <a:ea typeface="Avenir Next" charset="0"/>
                <a:cs typeface="Avenir Next" charset="0"/>
                <a:hlinkClick r:id="rId4"/>
              </a:rPr>
              <a:t>https://git-scm.com/doc</a:t>
            </a: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  <a:p>
            <a:endParaRPr lang="en-CA" dirty="0">
              <a:latin typeface="Avenir Next" charset="0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63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Advanced Git (the neat stuff)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If you would like to stay, we can go into the main features of Git that make it a special version control tool (not necessary for this course):</a:t>
            </a:r>
          </a:p>
          <a:p>
            <a:pPr marL="457200" indent="-457200">
              <a:buFont typeface="+mj-lt"/>
              <a:buAutoNum type="arabicPeriod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Branches and forking</a:t>
            </a:r>
          </a:p>
          <a:p>
            <a:pPr marL="457200" indent="-457200">
              <a:buFont typeface="+mj-lt"/>
              <a:buAutoNum type="arabicPeriod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Merging</a:t>
            </a:r>
          </a:p>
          <a:p>
            <a:pPr marL="457200" indent="-457200">
              <a:buFont typeface="+mj-lt"/>
              <a:buAutoNum type="arabicPeriod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Pull requests and code reviews</a:t>
            </a:r>
          </a:p>
          <a:p>
            <a:pPr marL="0" indent="0">
              <a:buNone/>
            </a:pP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Uncommon features of Git: 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  <a:hlinkClick r:id="rId2"/>
              </a:rPr>
              <a:t>rebasing</a:t>
            </a: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  <a:p>
            <a:pPr marL="0" indent="0">
              <a:buNone/>
            </a:pP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07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How do I learn Git?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This tutorial is only meant to teach can only teach you so much about Git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There are great videos on YouTube and tutorials by simply Googling Git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Many questions on Git are answered on 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  <a:hlinkClick r:id="rId2"/>
              </a:rPr>
              <a:t>StackOverflow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, so look there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b="1" dirty="0">
                <a:latin typeface="Avenir Next" charset="0"/>
                <a:ea typeface="Avenir Next" charset="0"/>
                <a:cs typeface="Avenir Next" charset="0"/>
              </a:rPr>
              <a:t>The best way to learn is to practice, practice, practice!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It is almost a necessity to learn at least one version control tool for CS/SE grads (</a:t>
            </a:r>
            <a:r>
              <a:rPr lang="en-CA" b="1" dirty="0">
                <a:latin typeface="Avenir Next" charset="0"/>
                <a:ea typeface="Avenir Next" charset="0"/>
                <a:cs typeface="Avenir Next" charset="0"/>
              </a:rPr>
              <a:t>extremely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 useful skill!)</a:t>
            </a:r>
          </a:p>
        </p:txBody>
      </p:sp>
    </p:spTree>
    <p:extLst>
      <p:ext uri="{BB962C8B-B14F-4D97-AF65-F5344CB8AC3E}">
        <p14:creationId xmlns:p14="http://schemas.microsoft.com/office/powerpoint/2010/main" val="410514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Where do I start? – Ubuntu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On Ubuntu:</a:t>
            </a:r>
          </a:p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Run this command in your terminal.</a:t>
            </a:r>
          </a:p>
          <a:p>
            <a:r>
              <a:rPr lang="en-CA" dirty="0" smtClean="0">
                <a:solidFill>
                  <a:srgbClr val="F14E32"/>
                </a:solidFill>
                <a:latin typeface="Courier"/>
              </a:rPr>
              <a:t>apt-get install git</a:t>
            </a:r>
          </a:p>
          <a:p>
            <a:r>
              <a:rPr lang="en-CA" dirty="0" smtClean="0">
                <a:latin typeface="Avenir Next" charset="0"/>
                <a:ea typeface="Avenir Next" charset="0"/>
                <a:cs typeface="Avenir Next" charset="0"/>
              </a:rPr>
              <a:t>Let this run until it is finished.</a:t>
            </a:r>
            <a:endParaRPr lang="en-CA" dirty="0">
              <a:solidFill>
                <a:srgbClr val="F14E32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44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Where do I start? – </a:t>
            </a:r>
            <a:r>
              <a:rPr lang="en-CA" dirty="0" err="1">
                <a:latin typeface="Avenir Next" charset="0"/>
                <a:ea typeface="Avenir Next" charset="0"/>
                <a:cs typeface="Avenir Next" charset="0"/>
              </a:rPr>
              <a:t>macOS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/OS X</a:t>
            </a:r>
            <a:br>
              <a:rPr lang="en-CA" dirty="0">
                <a:latin typeface="Avenir Next" charset="0"/>
                <a:ea typeface="Avenir Next" charset="0"/>
                <a:cs typeface="Avenir Next" charset="0"/>
              </a:rPr>
            </a:b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Two main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Using the installer GUI:</a:t>
            </a:r>
          </a:p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Download from here and run through the instructions:</a:t>
            </a:r>
          </a:p>
          <a:p>
            <a:pPr marL="0" indent="0">
              <a:buNone/>
            </a:pPr>
            <a:r>
              <a:rPr lang="en-CA" dirty="0">
                <a:solidFill>
                  <a:srgbClr val="F14E32"/>
                </a:solidFill>
                <a:latin typeface="Avenir Next" charset="0"/>
                <a:ea typeface="Avenir Next" charset="0"/>
                <a:cs typeface="Avenir Next" charset="0"/>
                <a:hlinkClick r:id="rId2"/>
              </a:rPr>
              <a:t>http://sourceforge.net/projects/git-osx-installer/</a:t>
            </a:r>
            <a:endParaRPr lang="en-CA" dirty="0">
              <a:solidFill>
                <a:srgbClr val="F14E32"/>
              </a:solidFill>
              <a:latin typeface="Avenir Next" charset="0"/>
              <a:ea typeface="Avenir Next" charset="0"/>
              <a:cs typeface="Avenir Next" charset="0"/>
            </a:endParaRPr>
          </a:p>
          <a:p>
            <a:pPr marL="0" indent="0">
              <a:buNone/>
            </a:pP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If you have 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  <a:hlinkClick r:id="rId3"/>
              </a:rPr>
              <a:t>Homebrew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 installed:</a:t>
            </a:r>
          </a:p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Then run: </a:t>
            </a:r>
            <a:r>
              <a:rPr lang="en-CA" dirty="0">
                <a:solidFill>
                  <a:srgbClr val="F14E32"/>
                </a:solidFill>
                <a:latin typeface="Courier"/>
              </a:rPr>
              <a:t>brew install git</a:t>
            </a:r>
          </a:p>
          <a:p>
            <a:pPr marL="0" indent="0">
              <a:buNone/>
            </a:pP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You may need to </a:t>
            </a:r>
            <a:r>
              <a:rPr lang="en-CA" dirty="0">
                <a:solidFill>
                  <a:srgbClr val="F14E32"/>
                </a:solidFill>
                <a:latin typeface="Avenir Next" charset="0"/>
                <a:ea typeface="Avenir Next" charset="0"/>
                <a:cs typeface="Avenir Next" charset="0"/>
                <a:hlinkClick r:id="rId4"/>
              </a:rPr>
              <a:t>sudo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 to install, </a:t>
            </a:r>
            <a:r>
              <a:rPr lang="en-CA" dirty="0" err="1">
                <a:latin typeface="Avenir Next" charset="0"/>
                <a:ea typeface="Avenir Next" charset="0"/>
                <a:cs typeface="Avenir Next" charset="0"/>
              </a:rPr>
              <a:t>eg</a:t>
            </a:r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) </a:t>
            </a:r>
            <a:r>
              <a:rPr lang="en-CA" dirty="0">
                <a:solidFill>
                  <a:srgbClr val="F14E32"/>
                </a:solidFill>
                <a:latin typeface="Courier"/>
              </a:rPr>
              <a:t>sudo brew install git</a:t>
            </a:r>
            <a:endParaRPr lang="en-CA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095967" y="90100"/>
            <a:ext cx="6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rgbClr val="FFC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83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Where do I start? - Windows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Download from here:</a:t>
            </a:r>
          </a:p>
          <a:p>
            <a:r>
              <a:rPr lang="en-CA" dirty="0">
                <a:latin typeface="Avenir Next" charset="0"/>
                <a:ea typeface="Avenir Next" charset="0"/>
                <a:cs typeface="Avenir Next" charset="0"/>
                <a:hlinkClick r:id="rId2"/>
              </a:rPr>
              <a:t>https://git-scm.com/download/win</a:t>
            </a:r>
            <a:endParaRPr lang="en-CA" dirty="0">
              <a:latin typeface="Avenir Next" charset="0"/>
              <a:ea typeface="Avenir Next" charset="0"/>
              <a:cs typeface="Avenir Next" charset="0"/>
            </a:endParaRPr>
          </a:p>
          <a:p>
            <a:r>
              <a:rPr lang="en-CA" dirty="0">
                <a:latin typeface="Avenir Next" charset="0"/>
                <a:ea typeface="Avenir Next" charset="0"/>
                <a:cs typeface="Avenir Next" charset="0"/>
              </a:rPr>
              <a:t>Run the file when the download is complete.</a:t>
            </a:r>
          </a:p>
        </p:txBody>
      </p:sp>
    </p:spTree>
    <p:extLst>
      <p:ext uri="{BB962C8B-B14F-4D97-AF65-F5344CB8AC3E}">
        <p14:creationId xmlns:p14="http://schemas.microsoft.com/office/powerpoint/2010/main" val="114681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Custom 3">
      <a:majorFont>
        <a:latin typeface="AvenirNextLTW01-Regular"/>
        <a:ea typeface=""/>
        <a:cs typeface=""/>
      </a:majorFont>
      <a:minorFont>
        <a:latin typeface="AvenirNextLTW01-Regular"/>
        <a:ea typeface=""/>
        <a:cs typeface="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Metropolitan</Template>
  <TotalTime>3039</TotalTime>
  <Words>2452</Words>
  <Application>Microsoft Macintosh PowerPoint</Application>
  <PresentationFormat>Widescreen</PresentationFormat>
  <Paragraphs>268</Paragraphs>
  <Slides>51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6" baseType="lpstr">
      <vt:lpstr>Avenir Next</vt:lpstr>
      <vt:lpstr>AvenirNextLTW01-Regular</vt:lpstr>
      <vt:lpstr>Courier</vt:lpstr>
      <vt:lpstr>Arial</vt:lpstr>
      <vt:lpstr>Metropolitan</vt:lpstr>
      <vt:lpstr>Introduction</vt:lpstr>
      <vt:lpstr>What is version/source control?</vt:lpstr>
      <vt:lpstr>Why use version/source control?</vt:lpstr>
      <vt:lpstr>Some popular version control tools</vt:lpstr>
      <vt:lpstr>Why is Git worth learning?</vt:lpstr>
      <vt:lpstr>How do I learn Git?</vt:lpstr>
      <vt:lpstr>Where do I start? – Ubuntu</vt:lpstr>
      <vt:lpstr>Where do I start? – macOS/OS X Two main options</vt:lpstr>
      <vt:lpstr>Where do I start? - Windows</vt:lpstr>
      <vt:lpstr>Where do I start? - Windows</vt:lpstr>
      <vt:lpstr>Where do I start? - Windows</vt:lpstr>
      <vt:lpstr>Where do I start? - Windows</vt:lpstr>
      <vt:lpstr>Where do I start? - Windows</vt:lpstr>
      <vt:lpstr>Where do I start? - Windows</vt:lpstr>
      <vt:lpstr>Great you’ve installed Git! Now open it</vt:lpstr>
      <vt:lpstr>A bit into version control</vt:lpstr>
      <vt:lpstr>Centralized version control (not Git)</vt:lpstr>
      <vt:lpstr>Centralized version control (not Git)</vt:lpstr>
      <vt:lpstr>Centralized version control (not Git)</vt:lpstr>
      <vt:lpstr>Centralized version control (not Git)</vt:lpstr>
      <vt:lpstr>Distributed version control (Git)</vt:lpstr>
      <vt:lpstr>Distributed version control (Git)</vt:lpstr>
      <vt:lpstr>Distributed version control (Git) </vt:lpstr>
      <vt:lpstr>So how does Git exactly work?</vt:lpstr>
      <vt:lpstr>So how does Git exactly work?</vt:lpstr>
      <vt:lpstr>So how does Git exactly work?</vt:lpstr>
      <vt:lpstr>So how does Git exactly work?</vt:lpstr>
      <vt:lpstr>Some other concepts about Git</vt:lpstr>
      <vt:lpstr>Three states of Git (workflow)</vt:lpstr>
      <vt:lpstr>Three states of Git (workflow)</vt:lpstr>
      <vt:lpstr>End of Git concepts Now time for a Demo</vt:lpstr>
      <vt:lpstr>Initializing/Cloning a Git repository</vt:lpstr>
      <vt:lpstr>PowerPoint Presentation</vt:lpstr>
      <vt:lpstr>First time in the repository</vt:lpstr>
      <vt:lpstr>Tracking a file</vt:lpstr>
      <vt:lpstr>git status</vt:lpstr>
      <vt:lpstr>Making your very first commit!</vt:lpstr>
      <vt:lpstr>You have staged your file!</vt:lpstr>
      <vt:lpstr>Committing your file</vt:lpstr>
      <vt:lpstr>Now, let’s say we made changes</vt:lpstr>
      <vt:lpstr>PowerPoint Presentation</vt:lpstr>
      <vt:lpstr>PowerPoint Presentation</vt:lpstr>
      <vt:lpstr>PowerPoint Presentation</vt:lpstr>
      <vt:lpstr>Removing files</vt:lpstr>
      <vt:lpstr>End of basics to Git commits Now onto syncing</vt:lpstr>
      <vt:lpstr>PowerPoint Presentation</vt:lpstr>
      <vt:lpstr>Can’t I just use a GUI for all this?</vt:lpstr>
      <vt:lpstr>Issue tracking</vt:lpstr>
      <vt:lpstr>Great, you learned the basics to Git!</vt:lpstr>
      <vt:lpstr>Great tutorials</vt:lpstr>
      <vt:lpstr>Advanced Git (the neat stuff)</vt:lpstr>
    </vt:vector>
  </TitlesOfParts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Owen Huyn</dc:creator>
  <cp:lastModifiedBy>Owen Huyn</cp:lastModifiedBy>
  <cp:revision>44</cp:revision>
  <cp:lastPrinted>2017-01-22T05:32:57Z</cp:lastPrinted>
  <dcterms:created xsi:type="dcterms:W3CDTF">2017-01-17T00:34:00Z</dcterms:created>
  <dcterms:modified xsi:type="dcterms:W3CDTF">2017-01-22T05:33:19Z</dcterms:modified>
</cp:coreProperties>
</file>