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31"/>
  </p:notesMasterIdLst>
  <p:sldIdLst>
    <p:sldId id="256" r:id="rId2"/>
    <p:sldId id="274" r:id="rId3"/>
    <p:sldId id="275" r:id="rId4"/>
    <p:sldId id="277" r:id="rId5"/>
    <p:sldId id="276" r:id="rId6"/>
    <p:sldId id="278" r:id="rId7"/>
    <p:sldId id="279" r:id="rId8"/>
    <p:sldId id="280" r:id="rId9"/>
    <p:sldId id="281" r:id="rId10"/>
    <p:sldId id="282" r:id="rId11"/>
    <p:sldId id="283" r:id="rId12"/>
    <p:sldId id="284" r:id="rId13"/>
    <p:sldId id="285" r:id="rId14"/>
    <p:sldId id="286" r:id="rId15"/>
    <p:sldId id="287" r:id="rId16"/>
    <p:sldId id="290" r:id="rId17"/>
    <p:sldId id="288" r:id="rId18"/>
    <p:sldId id="289" r:id="rId19"/>
    <p:sldId id="294" r:id="rId20"/>
    <p:sldId id="295" r:id="rId21"/>
    <p:sldId id="296" r:id="rId22"/>
    <p:sldId id="297" r:id="rId23"/>
    <p:sldId id="298" r:id="rId24"/>
    <p:sldId id="293" r:id="rId25"/>
    <p:sldId id="299" r:id="rId26"/>
    <p:sldId id="301" r:id="rId27"/>
    <p:sldId id="302" r:id="rId28"/>
    <p:sldId id="303" r:id="rId29"/>
    <p:sldId id="26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A070BB-F435-43B1-8D1E-EE3FC4772113}" type="datetimeFigureOut">
              <a:rPr lang="en-CA" smtClean="0"/>
              <a:t>2017-03-19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C0F9FA-6517-407F-9921-F013D5696280}" type="slidenum">
              <a:rPr lang="en-CA" smtClean="0"/>
              <a:t>‹#›</a:t>
            </a:fld>
            <a:endParaRPr lang="en-CA"/>
          </a:p>
        </p:txBody>
      </p:sp>
    </p:spTree>
    <p:extLst>
      <p:ext uri="{BB962C8B-B14F-4D97-AF65-F5344CB8AC3E}">
        <p14:creationId xmlns:p14="http://schemas.microsoft.com/office/powerpoint/2010/main" val="506432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AC0F9FA-6517-407F-9921-F013D5696280}" type="slidenum">
              <a:rPr lang="en-CA" smtClean="0"/>
              <a:t>4</a:t>
            </a:fld>
            <a:endParaRPr lang="en-CA"/>
          </a:p>
        </p:txBody>
      </p:sp>
    </p:spTree>
    <p:extLst>
      <p:ext uri="{BB962C8B-B14F-4D97-AF65-F5344CB8AC3E}">
        <p14:creationId xmlns:p14="http://schemas.microsoft.com/office/powerpoint/2010/main" val="123645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20" name="Footer Placeholder 19"/>
          <p:cNvSpPr>
            <a:spLocks noGrp="1"/>
          </p:cNvSpPr>
          <p:nvPr>
            <p:ph type="ftr" sz="quarter" idx="11"/>
          </p:nvPr>
        </p:nvSpPr>
        <p:spPr/>
        <p:txBody>
          <a:bodyPr/>
          <a:lstStyle>
            <a:extLst/>
          </a:lstStyle>
          <a:p>
            <a:endParaRPr lang="en-CA"/>
          </a:p>
        </p:txBody>
      </p:sp>
      <p:sp>
        <p:nvSpPr>
          <p:cNvPr id="10" name="Slide Number Placeholder 9"/>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E2E1BA6F-E36C-4825-807B-0706C0ACF989}"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6BF36F4-CC09-41CD-8CA8-94281E5B6FEF}" type="datetimeFigureOut">
              <a:rPr lang="en-CA" smtClean="0"/>
              <a:t>2017-03-19</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E2E1BA6F-E36C-4825-807B-0706C0ACF989}"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6BF36F4-CC09-41CD-8CA8-94281E5B6FEF}" type="datetimeFigureOut">
              <a:rPr lang="en-CA" smtClean="0"/>
              <a:t>2017-03-19</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2E1BA6F-E36C-4825-807B-0706C0ACF989}"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hannu.se/games/othello/othello.asp" TargetMode="External"/><Relationship Id="rId2" Type="http://schemas.openxmlformats.org/officeDocument/2006/relationships/hyperlink" Target="http://www.hannu.se/games/othello/rules.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447800"/>
            <a:ext cx="7406640" cy="1472184"/>
          </a:xfrm>
        </p:spPr>
        <p:txBody>
          <a:bodyPr/>
          <a:lstStyle/>
          <a:p>
            <a:pPr algn="ctr"/>
            <a:r>
              <a:rPr lang="en-US" dirty="0" smtClean="0"/>
              <a:t>Tutorial 9 </a:t>
            </a:r>
            <a:r>
              <a:rPr lang="en-US" dirty="0" smtClean="0"/>
              <a:t>–Design </a:t>
            </a:r>
            <a:r>
              <a:rPr lang="en-US" dirty="0" smtClean="0"/>
              <a:t>Specifications</a:t>
            </a:r>
            <a:endParaRPr lang="en-CA" dirty="0"/>
          </a:p>
        </p:txBody>
      </p:sp>
      <p:sp>
        <p:nvSpPr>
          <p:cNvPr id="3" name="Subtitle 2"/>
          <p:cNvSpPr>
            <a:spLocks noGrp="1"/>
          </p:cNvSpPr>
          <p:nvPr>
            <p:ph type="subTitle" idx="1"/>
          </p:nvPr>
        </p:nvSpPr>
        <p:spPr>
          <a:xfrm>
            <a:off x="1447800" y="4419600"/>
            <a:ext cx="7406640" cy="1752600"/>
          </a:xfrm>
        </p:spPr>
        <p:txBody>
          <a:bodyPr>
            <a:normAutofit/>
          </a:bodyPr>
          <a:lstStyle/>
          <a:p>
            <a:pPr algn="r"/>
            <a:r>
              <a:rPr lang="en-US" dirty="0" smtClean="0"/>
              <a:t>Week of 20-24, March, 2017</a:t>
            </a:r>
          </a:p>
          <a:p>
            <a:pPr algn="r"/>
            <a:r>
              <a:rPr lang="en-US" dirty="0" smtClean="0"/>
              <a:t>Prepared by: </a:t>
            </a:r>
            <a:r>
              <a:rPr lang="en-US" dirty="0" err="1" smtClean="0"/>
              <a:t>Gurankash</a:t>
            </a:r>
            <a:r>
              <a:rPr lang="en-US" dirty="0" smtClean="0"/>
              <a:t> Singh</a:t>
            </a:r>
          </a:p>
          <a:p>
            <a:endParaRPr lang="en-CA" dirty="0"/>
          </a:p>
        </p:txBody>
      </p:sp>
    </p:spTree>
    <p:extLst>
      <p:ext uri="{BB962C8B-B14F-4D97-AF65-F5344CB8AC3E}">
        <p14:creationId xmlns:p14="http://schemas.microsoft.com/office/powerpoint/2010/main" val="4024423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normAutofit/>
          </a:bodyPr>
          <a:lstStyle/>
          <a:p>
            <a:pPr marL="596646" indent="-514350">
              <a:buFont typeface="+mj-lt"/>
              <a:buAutoNum type="arabicPeriod" startAt="6"/>
            </a:pPr>
            <a:r>
              <a:rPr lang="en-CA" sz="2800" dirty="0"/>
              <a:t>All discs outflanked in any one move must be </a:t>
            </a:r>
            <a:r>
              <a:rPr lang="en-CA" sz="2800" dirty="0" smtClean="0"/>
              <a:t>flipped.</a:t>
            </a:r>
          </a:p>
          <a:p>
            <a:pPr marL="596646" indent="-514350">
              <a:buFont typeface="+mj-lt"/>
              <a:buAutoNum type="arabicPeriod" startAt="6"/>
            </a:pPr>
            <a:r>
              <a:rPr lang="en-CA" sz="2800" dirty="0"/>
              <a:t>If a player runs out of discs, but still has an opportunity to outflank an opposing disc on his or her turn, the opponent must give the player a disc to use.</a:t>
            </a:r>
            <a:endParaRPr lang="en-CA" sz="2800" dirty="0"/>
          </a:p>
        </p:txBody>
      </p:sp>
    </p:spTree>
    <p:extLst>
      <p:ext uri="{BB962C8B-B14F-4D97-AF65-F5344CB8AC3E}">
        <p14:creationId xmlns:p14="http://schemas.microsoft.com/office/powerpoint/2010/main" val="1262101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lstStyle/>
          <a:p>
            <a:pPr marL="596646" indent="-514350">
              <a:buFont typeface="+mj-lt"/>
              <a:buAutoNum type="arabicPeriod" startAt="8"/>
            </a:pPr>
            <a:r>
              <a:rPr lang="en-CA" sz="2800" dirty="0"/>
              <a:t>When it is no longer possible for either player to move, the game is over. Discs are counted and the player with the majority of his or her colour discs on the board is the </a:t>
            </a:r>
            <a:r>
              <a:rPr lang="en-CA" sz="2800" dirty="0" smtClean="0"/>
              <a:t>winner. </a:t>
            </a:r>
            <a:br>
              <a:rPr lang="en-CA" sz="2800" dirty="0" smtClean="0"/>
            </a:br>
            <a:r>
              <a:rPr lang="en-CA" sz="2800" dirty="0" smtClean="0"/>
              <a:t>NOTE</a:t>
            </a:r>
            <a:r>
              <a:rPr lang="en-CA" sz="2800" dirty="0"/>
              <a:t>: It is possible for a game to end before all 64 squares are filled.</a:t>
            </a:r>
          </a:p>
          <a:p>
            <a:pPr marL="596646" indent="-514350">
              <a:buFont typeface="+mj-lt"/>
              <a:buAutoNum type="arabicPeriod" startAt="8"/>
            </a:pPr>
            <a:endParaRPr lang="en-CA" dirty="0"/>
          </a:p>
        </p:txBody>
      </p:sp>
    </p:spTree>
    <p:extLst>
      <p:ext uri="{BB962C8B-B14F-4D97-AF65-F5344CB8AC3E}">
        <p14:creationId xmlns:p14="http://schemas.microsoft.com/office/powerpoint/2010/main" val="3888764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Othello Module</a:t>
            </a:r>
            <a:endParaRPr lang="en-CA" dirty="0"/>
          </a:p>
        </p:txBody>
      </p:sp>
      <p:sp>
        <p:nvSpPr>
          <p:cNvPr id="3" name="Content Placeholder 2"/>
          <p:cNvSpPr>
            <a:spLocks noGrp="1"/>
          </p:cNvSpPr>
          <p:nvPr>
            <p:ph idx="1"/>
          </p:nvPr>
        </p:nvSpPr>
        <p:spPr/>
        <p:txBody>
          <a:bodyPr>
            <a:normAutofit/>
          </a:bodyPr>
          <a:lstStyle/>
          <a:p>
            <a:r>
              <a:rPr lang="en-CA" sz="2800" dirty="0" smtClean="0"/>
              <a:t>Let’s write </a:t>
            </a:r>
            <a:r>
              <a:rPr lang="en-CA" sz="2800" dirty="0"/>
              <a:t>a module that stores the state of the game board </a:t>
            </a:r>
            <a:r>
              <a:rPr lang="en-CA" sz="2800" dirty="0" smtClean="0"/>
              <a:t>and the </a:t>
            </a:r>
            <a:r>
              <a:rPr lang="en-CA" sz="2800" dirty="0"/>
              <a:t>status of the game. </a:t>
            </a:r>
            <a:r>
              <a:rPr lang="en-CA" sz="2800" dirty="0" smtClean="0"/>
              <a:t> </a:t>
            </a:r>
          </a:p>
          <a:p>
            <a:r>
              <a:rPr lang="en-CA" sz="2800" dirty="0" smtClean="0"/>
              <a:t>You </a:t>
            </a:r>
            <a:r>
              <a:rPr lang="en-CA" sz="2800" dirty="0"/>
              <a:t>do not need to worry about modules that display </a:t>
            </a:r>
            <a:r>
              <a:rPr lang="en-CA" sz="2800" dirty="0" smtClean="0"/>
              <a:t>graphics, or </a:t>
            </a:r>
            <a:r>
              <a:rPr lang="en-CA" sz="2800" dirty="0"/>
              <a:t>control the game play, or determine the strategies of a computer opponent, etc.</a:t>
            </a:r>
            <a:endParaRPr lang="en-CA" sz="2800" dirty="0"/>
          </a:p>
        </p:txBody>
      </p:sp>
    </p:spTree>
    <p:extLst>
      <p:ext uri="{BB962C8B-B14F-4D97-AF65-F5344CB8AC3E}">
        <p14:creationId xmlns:p14="http://schemas.microsoft.com/office/powerpoint/2010/main" val="38887642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consider</a:t>
            </a:r>
            <a:endParaRPr lang="en-CA" dirty="0"/>
          </a:p>
        </p:txBody>
      </p:sp>
      <p:sp>
        <p:nvSpPr>
          <p:cNvPr id="3" name="Content Placeholder 2"/>
          <p:cNvSpPr>
            <a:spLocks noGrp="1"/>
          </p:cNvSpPr>
          <p:nvPr>
            <p:ph idx="1"/>
          </p:nvPr>
        </p:nvSpPr>
        <p:spPr/>
        <p:txBody>
          <a:bodyPr>
            <a:normAutofit/>
          </a:bodyPr>
          <a:lstStyle/>
          <a:p>
            <a:r>
              <a:rPr lang="en-CA" sz="2800" dirty="0"/>
              <a:t>The state of the game board could be modelled as a two dimensional sequence of </a:t>
            </a:r>
            <a:r>
              <a:rPr lang="en-CA" sz="2800" dirty="0" smtClean="0"/>
              <a:t>{free</a:t>
            </a:r>
            <a:r>
              <a:rPr lang="en-CA" sz="2800" dirty="0"/>
              <a:t>, black, </a:t>
            </a:r>
            <a:r>
              <a:rPr lang="en-CA" sz="2800" dirty="0" smtClean="0"/>
              <a:t>white}</a:t>
            </a:r>
            <a:endParaRPr lang="en-CA" sz="2800" dirty="0"/>
          </a:p>
          <a:p>
            <a:r>
              <a:rPr lang="en-CA" sz="2800" dirty="0" smtClean="0"/>
              <a:t>You </a:t>
            </a:r>
            <a:r>
              <a:rPr lang="en-CA" sz="2800" dirty="0"/>
              <a:t>will need a state variable that represents whose turn it </a:t>
            </a:r>
            <a:r>
              <a:rPr lang="en-CA" sz="2800" dirty="0" smtClean="0"/>
              <a:t>is</a:t>
            </a:r>
          </a:p>
          <a:p>
            <a:r>
              <a:rPr lang="en-CA" sz="2800" dirty="0"/>
              <a:t>The game state module likely makes more sense as an abstract object than it </a:t>
            </a:r>
            <a:r>
              <a:rPr lang="en-CA" sz="2800" dirty="0" smtClean="0"/>
              <a:t>does as </a:t>
            </a:r>
            <a:r>
              <a:rPr lang="en-CA" sz="2800" dirty="0"/>
              <a:t>an abstract data </a:t>
            </a:r>
            <a:r>
              <a:rPr lang="en-CA" sz="2800" dirty="0" smtClean="0"/>
              <a:t>type</a:t>
            </a:r>
            <a:endParaRPr lang="en-CA" sz="2800" dirty="0"/>
          </a:p>
          <a:p>
            <a:r>
              <a:rPr lang="en-CA" sz="2800" dirty="0" smtClean="0"/>
              <a:t>You </a:t>
            </a:r>
            <a:r>
              <a:rPr lang="en-CA" sz="2800" dirty="0"/>
              <a:t>will need a routine to initialize the </a:t>
            </a:r>
            <a:r>
              <a:rPr lang="en-CA" sz="2800" dirty="0" smtClean="0"/>
              <a:t>board</a:t>
            </a:r>
            <a:endParaRPr lang="en-CA" sz="2800" dirty="0"/>
          </a:p>
        </p:txBody>
      </p:sp>
    </p:spTree>
    <p:extLst>
      <p:ext uri="{BB962C8B-B14F-4D97-AF65-F5344CB8AC3E}">
        <p14:creationId xmlns:p14="http://schemas.microsoft.com/office/powerpoint/2010/main" val="561974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to </a:t>
            </a:r>
            <a:r>
              <a:rPr lang="en-US" dirty="0" smtClean="0"/>
              <a:t>consider continued</a:t>
            </a:r>
            <a:endParaRPr lang="en-CA" dirty="0"/>
          </a:p>
        </p:txBody>
      </p:sp>
      <p:sp>
        <p:nvSpPr>
          <p:cNvPr id="3" name="Content Placeholder 2"/>
          <p:cNvSpPr>
            <a:spLocks noGrp="1"/>
          </p:cNvSpPr>
          <p:nvPr>
            <p:ph idx="1"/>
          </p:nvPr>
        </p:nvSpPr>
        <p:spPr/>
        <p:txBody>
          <a:bodyPr>
            <a:normAutofit fontScale="92500"/>
          </a:bodyPr>
          <a:lstStyle/>
          <a:p>
            <a:r>
              <a:rPr lang="en-CA" sz="3000" dirty="0"/>
              <a:t>You will need to be able to determine whether a move is valid or not</a:t>
            </a:r>
          </a:p>
          <a:p>
            <a:r>
              <a:rPr lang="en-CA" sz="3000" dirty="0"/>
              <a:t>You will need to be able to inspect the state of any cell of the game board</a:t>
            </a:r>
          </a:p>
          <a:p>
            <a:r>
              <a:rPr lang="en-CA" sz="3000" dirty="0"/>
              <a:t>You should be able to determine who is winning for any state of the game board</a:t>
            </a:r>
          </a:p>
          <a:p>
            <a:r>
              <a:rPr lang="en-CA" sz="3000" dirty="0"/>
              <a:t>You need to be able to tell when the game is over</a:t>
            </a:r>
          </a:p>
          <a:p>
            <a:r>
              <a:rPr lang="en-CA" sz="3000" dirty="0"/>
              <a:t>You will need to be able to determine whether there are any valid moves for a given player</a:t>
            </a:r>
          </a:p>
          <a:p>
            <a:endParaRPr lang="en-CA" dirty="0"/>
          </a:p>
        </p:txBody>
      </p:sp>
    </p:spTree>
    <p:extLst>
      <p:ext uri="{BB962C8B-B14F-4D97-AF65-F5344CB8AC3E}">
        <p14:creationId xmlns:p14="http://schemas.microsoft.com/office/powerpoint/2010/main" val="226767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Uses, Syntax</a:t>
            </a:r>
            <a:endParaRPr lang="en-C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9" y="1600200"/>
            <a:ext cx="4544613"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5402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Programs</a:t>
            </a:r>
            <a:endParaRPr lang="en-C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981200"/>
            <a:ext cx="7988412" cy="3385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0901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Semantics</a:t>
            </a:r>
            <a:endParaRPr lang="en-C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3488" y="1766888"/>
            <a:ext cx="7777107" cy="387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9015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439" y="2057400"/>
            <a:ext cx="8064561" cy="3167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7519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271" y="2209800"/>
            <a:ext cx="8025726" cy="282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7510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Othello Game</a:t>
            </a:r>
            <a:endParaRPr lang="en-CA" dirty="0"/>
          </a:p>
        </p:txBody>
      </p:sp>
      <p:sp>
        <p:nvSpPr>
          <p:cNvPr id="3" name="Content Placeholder 2"/>
          <p:cNvSpPr>
            <a:spLocks noGrp="1"/>
          </p:cNvSpPr>
          <p:nvPr>
            <p:ph idx="1"/>
          </p:nvPr>
        </p:nvSpPr>
        <p:spPr/>
        <p:txBody>
          <a:bodyPr/>
          <a:lstStyle/>
          <a:p>
            <a:r>
              <a:rPr lang="en-US" dirty="0" smtClean="0"/>
              <a:t>8 x 8 board</a:t>
            </a:r>
          </a:p>
          <a:p>
            <a:r>
              <a:rPr lang="en-US" dirty="0" smtClean="0"/>
              <a:t>2 Players</a:t>
            </a:r>
            <a:r>
              <a:rPr lang="en-CA" dirty="0" smtClean="0"/>
              <a:t> – Black &amp; White</a:t>
            </a:r>
            <a:endParaRPr lang="en-US" dirty="0" smtClean="0"/>
          </a:p>
        </p:txBody>
      </p:sp>
      <p:pic>
        <p:nvPicPr>
          <p:cNvPr id="1026" name="Picture 2" descr="Image result for othello g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148" y="2667000"/>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06388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905000"/>
            <a:ext cx="6600281" cy="393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54" y="1981200"/>
            <a:ext cx="8015287"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Routine Semantics</a:t>
            </a:r>
            <a:endParaRPr lang="en-CA"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736512"/>
            <a:ext cx="7730386" cy="390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Types</a:t>
            </a:r>
            <a:endParaRPr lang="en-CA"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895600"/>
            <a:ext cx="4375004" cy="1023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698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950" y="2421194"/>
            <a:ext cx="7803650" cy="2987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167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910" y="2362200"/>
            <a:ext cx="7908664" cy="245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6260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904999"/>
            <a:ext cx="6705600" cy="40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86619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85962"/>
            <a:ext cx="7594348" cy="342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319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Functions</a:t>
            </a:r>
            <a:endParaRPr lang="en-CA"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43856"/>
            <a:ext cx="7914570" cy="384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3192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CA" dirty="0"/>
          </a:p>
        </p:txBody>
      </p:sp>
      <p:sp>
        <p:nvSpPr>
          <p:cNvPr id="3" name="Content Placeholder 2"/>
          <p:cNvSpPr>
            <a:spLocks noGrp="1"/>
          </p:cNvSpPr>
          <p:nvPr>
            <p:ph idx="1"/>
          </p:nvPr>
        </p:nvSpPr>
        <p:spPr/>
        <p:txBody>
          <a:bodyPr>
            <a:normAutofit/>
          </a:bodyPr>
          <a:lstStyle/>
          <a:p>
            <a:r>
              <a:rPr lang="en-CA" sz="2800" dirty="0">
                <a:hlinkClick r:id="rId2"/>
              </a:rPr>
              <a:t>http://www.wikihow.com/Play-Othello</a:t>
            </a:r>
          </a:p>
          <a:p>
            <a:r>
              <a:rPr lang="en-CA" sz="2800" dirty="0" smtClean="0">
                <a:hlinkClick r:id="rId2"/>
              </a:rPr>
              <a:t>http</a:t>
            </a:r>
            <a:r>
              <a:rPr lang="en-CA" sz="2800" dirty="0">
                <a:hlinkClick r:id="rId2"/>
              </a:rPr>
              <a:t>://</a:t>
            </a:r>
            <a:r>
              <a:rPr lang="en-CA" sz="2800" dirty="0" smtClean="0">
                <a:hlinkClick r:id="rId2"/>
              </a:rPr>
              <a:t>www.hannu.se/games/othello/rules.htm</a:t>
            </a:r>
            <a:endParaRPr lang="en-CA" sz="2800" dirty="0" smtClean="0"/>
          </a:p>
          <a:p>
            <a:endParaRPr lang="en-US" sz="2800" dirty="0" smtClean="0"/>
          </a:p>
          <a:p>
            <a:pPr marL="82296" indent="0">
              <a:buNone/>
            </a:pPr>
            <a:r>
              <a:rPr lang="en-US" dirty="0" smtClean="0"/>
              <a:t>Play Othello</a:t>
            </a:r>
          </a:p>
          <a:p>
            <a:r>
              <a:rPr lang="en-US" sz="2800" dirty="0">
                <a:hlinkClick r:id="rId3"/>
              </a:rPr>
              <a:t>http://</a:t>
            </a:r>
            <a:r>
              <a:rPr lang="en-US" sz="2800" dirty="0" smtClean="0">
                <a:hlinkClick r:id="rId3"/>
              </a:rPr>
              <a:t>www.hannu.se/games/othello/othello.asp</a:t>
            </a:r>
            <a:endParaRPr lang="en-US" sz="2800" dirty="0" smtClean="0"/>
          </a:p>
          <a:p>
            <a:endParaRPr lang="en-CA" sz="2800" dirty="0"/>
          </a:p>
        </p:txBody>
      </p:sp>
    </p:spTree>
    <p:extLst>
      <p:ext uri="{BB962C8B-B14F-4D97-AF65-F5344CB8AC3E}">
        <p14:creationId xmlns:p14="http://schemas.microsoft.com/office/powerpoint/2010/main" val="2500708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CA" dirty="0"/>
          </a:p>
        </p:txBody>
      </p:sp>
      <p:sp>
        <p:nvSpPr>
          <p:cNvPr id="3" name="Content Placeholder 2"/>
          <p:cNvSpPr>
            <a:spLocks noGrp="1"/>
          </p:cNvSpPr>
          <p:nvPr>
            <p:ph idx="1"/>
          </p:nvPr>
        </p:nvSpPr>
        <p:spPr/>
        <p:txBody>
          <a:bodyPr/>
          <a:lstStyle/>
          <a:p>
            <a:r>
              <a:rPr lang="en-CA" dirty="0" smtClean="0"/>
              <a:t>To have </a:t>
            </a:r>
            <a:r>
              <a:rPr lang="en-CA" dirty="0"/>
              <a:t>the majority of your colour discs on the board at the end of the game</a:t>
            </a:r>
          </a:p>
          <a:p>
            <a:r>
              <a:rPr lang="en-CA" dirty="0"/>
              <a:t>Each player takes 32 discs and chooses one </a:t>
            </a:r>
            <a:r>
              <a:rPr lang="en-CA" dirty="0" smtClean="0"/>
              <a:t>colour</a:t>
            </a:r>
          </a:p>
          <a:p>
            <a:r>
              <a:rPr lang="en-US" dirty="0" smtClean="0"/>
              <a:t>Pieces are double sided</a:t>
            </a:r>
            <a:endParaRPr lang="en-CA" dirty="0" smtClean="0"/>
          </a:p>
          <a:p>
            <a:endParaRPr lang="en-CA" dirty="0"/>
          </a:p>
          <a:p>
            <a:endParaRPr lang="en-CA" dirty="0"/>
          </a:p>
          <a:p>
            <a:endParaRPr lang="en-CA" dirty="0"/>
          </a:p>
        </p:txBody>
      </p:sp>
      <p:pic>
        <p:nvPicPr>
          <p:cNvPr id="2050" name="Picture 2" descr="Image result for othello game pie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4531" y="4267200"/>
            <a:ext cx="2857500" cy="215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663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board</a:t>
            </a:r>
            <a:endParaRPr lang="en-CA" dirty="0"/>
          </a:p>
        </p:txBody>
      </p:sp>
      <p:sp>
        <p:nvSpPr>
          <p:cNvPr id="3" name="Content Placeholder 2"/>
          <p:cNvSpPr>
            <a:spLocks noGrp="1"/>
          </p:cNvSpPr>
          <p:nvPr>
            <p:ph idx="1"/>
          </p:nvPr>
        </p:nvSpPr>
        <p:spPr/>
        <p:txBody>
          <a:bodyPr/>
          <a:lstStyle/>
          <a:p>
            <a:r>
              <a:rPr lang="en-CA" dirty="0"/>
              <a:t>Place 4 discs in the center of the board; 2 </a:t>
            </a:r>
            <a:r>
              <a:rPr lang="en-CA" dirty="0" smtClean="0"/>
              <a:t>black 2 white so </a:t>
            </a:r>
            <a:r>
              <a:rPr lang="en-CA" dirty="0"/>
              <a:t>that the discs with matching colors touch </a:t>
            </a:r>
            <a:r>
              <a:rPr lang="en-CA" dirty="0" smtClean="0"/>
              <a:t>diagonally</a:t>
            </a:r>
          </a:p>
          <a:p>
            <a:r>
              <a:rPr lang="en-US" dirty="0" smtClean="0"/>
              <a:t>Black goes first</a:t>
            </a:r>
            <a:endParaRPr lang="en-CA" dirty="0"/>
          </a:p>
        </p:txBody>
      </p:sp>
      <p:sp>
        <p:nvSpPr>
          <p:cNvPr id="4" name="AutoShape 4" descr="Image titled Play Othello Step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5" name="AutoShape 6" descr="Image titled Play Othello Step 1"/>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6" name="AutoShape 8" descr="Image titled Play Othello Step 1"/>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3081"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1490" t="12241" r="2162" b="10907"/>
          <a:stretch/>
        </p:blipFill>
        <p:spPr bwMode="auto">
          <a:xfrm>
            <a:off x="2534265" y="3733800"/>
            <a:ext cx="5002161" cy="299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037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Scoring</a:t>
            </a:r>
            <a:endParaRPr lang="en-CA" dirty="0"/>
          </a:p>
        </p:txBody>
      </p:sp>
      <p:sp>
        <p:nvSpPr>
          <p:cNvPr id="3" name="Content Placeholder 2"/>
          <p:cNvSpPr>
            <a:spLocks noGrp="1"/>
          </p:cNvSpPr>
          <p:nvPr>
            <p:ph idx="1"/>
          </p:nvPr>
        </p:nvSpPr>
        <p:spPr/>
        <p:txBody>
          <a:bodyPr/>
          <a:lstStyle/>
          <a:p>
            <a:r>
              <a:rPr lang="en-CA" dirty="0" smtClean="0"/>
              <a:t>Outflank</a:t>
            </a:r>
            <a:r>
              <a:rPr lang="en-CA" dirty="0"/>
              <a:t> </a:t>
            </a:r>
            <a:r>
              <a:rPr lang="en-CA" dirty="0" smtClean="0"/>
              <a:t>- to </a:t>
            </a:r>
            <a:r>
              <a:rPr lang="en-CA" dirty="0"/>
              <a:t>surround a row of your opponent’s discs with two of your own </a:t>
            </a:r>
            <a:r>
              <a:rPr lang="en-CA" dirty="0" smtClean="0"/>
              <a:t>discs</a:t>
            </a:r>
          </a:p>
          <a:p>
            <a:r>
              <a:rPr lang="en-CA" dirty="0" smtClean="0"/>
              <a:t>Row -  </a:t>
            </a:r>
            <a:r>
              <a:rPr lang="en-CA" dirty="0"/>
              <a:t>one or more discs that form a line horizontally, vertically or </a:t>
            </a:r>
            <a:r>
              <a:rPr lang="en-CA" dirty="0" smtClean="0"/>
              <a:t>diagonally</a:t>
            </a:r>
            <a:endParaRPr lang="en-CA"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32" t="12708" r="1932" b="12425"/>
          <a:stretch/>
        </p:blipFill>
        <p:spPr bwMode="auto">
          <a:xfrm>
            <a:off x="1066800" y="4419600"/>
            <a:ext cx="3502610" cy="204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4" descr="Image titled Play Othello Step 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357" t="11857" r="1932" b="12708"/>
          <a:stretch/>
        </p:blipFill>
        <p:spPr bwMode="auto">
          <a:xfrm>
            <a:off x="5589639" y="4450418"/>
            <a:ext cx="3505200" cy="207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4697362" y="5296230"/>
            <a:ext cx="762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4106631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a:t>
            </a:r>
            <a:endParaRPr lang="en-CA" dirty="0"/>
          </a:p>
        </p:txBody>
      </p:sp>
      <p:sp>
        <p:nvSpPr>
          <p:cNvPr id="3" name="Content Placeholder 2"/>
          <p:cNvSpPr>
            <a:spLocks noGrp="1"/>
          </p:cNvSpPr>
          <p:nvPr>
            <p:ph idx="1"/>
          </p:nvPr>
        </p:nvSpPr>
        <p:spPr/>
        <p:txBody>
          <a:bodyPr>
            <a:normAutofit/>
          </a:bodyPr>
          <a:lstStyle/>
          <a:p>
            <a:pPr marL="596646" indent="-514350">
              <a:buFont typeface="+mj-lt"/>
              <a:buAutoNum type="arabicPeriod"/>
            </a:pPr>
            <a:r>
              <a:rPr lang="en-CA" sz="2800" dirty="0" smtClean="0"/>
              <a:t>Black always moves first.</a:t>
            </a:r>
            <a:endParaRPr lang="en-US" sz="2800" dirty="0" smtClean="0"/>
          </a:p>
          <a:p>
            <a:pPr marL="596646" indent="-514350">
              <a:buFont typeface="+mj-lt"/>
              <a:buAutoNum type="arabicPeriod"/>
            </a:pPr>
            <a:r>
              <a:rPr lang="en-CA" sz="2800" dirty="0" smtClean="0"/>
              <a:t>If on your turn you cannot outflank and flip at least one opposing disc, your turn is forfeited and your opponent moves again. However, if a move is available to you, you may not forfeit your turn.</a:t>
            </a:r>
            <a:r>
              <a:rPr lang="en-CA" dirty="0" smtClean="0"/>
              <a:t/>
            </a:r>
            <a:br>
              <a:rPr lang="en-CA" dirty="0" smtClean="0"/>
            </a:br>
            <a:endParaRPr lang="en-CA" dirty="0"/>
          </a:p>
        </p:txBody>
      </p:sp>
    </p:spTree>
    <p:extLst>
      <p:ext uri="{BB962C8B-B14F-4D97-AF65-F5344CB8AC3E}">
        <p14:creationId xmlns:p14="http://schemas.microsoft.com/office/powerpoint/2010/main" val="34000203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Continued</a:t>
            </a:r>
            <a:endParaRPr lang="en-CA" dirty="0"/>
          </a:p>
        </p:txBody>
      </p:sp>
      <p:sp>
        <p:nvSpPr>
          <p:cNvPr id="3" name="Content Placeholder 2"/>
          <p:cNvSpPr>
            <a:spLocks noGrp="1"/>
          </p:cNvSpPr>
          <p:nvPr>
            <p:ph idx="1"/>
          </p:nvPr>
        </p:nvSpPr>
        <p:spPr/>
        <p:txBody>
          <a:bodyPr/>
          <a:lstStyle/>
          <a:p>
            <a:pPr marL="596646" indent="-514350">
              <a:buFont typeface="+mj-lt"/>
              <a:buAutoNum type="arabicPeriod" startAt="3"/>
            </a:pPr>
            <a:r>
              <a:rPr lang="en-CA" sz="2800" dirty="0" smtClean="0"/>
              <a:t>A </a:t>
            </a:r>
            <a:r>
              <a:rPr lang="en-CA" sz="2800" dirty="0"/>
              <a:t>disc may outflank any number of discs in one or more rows in any number of directions at the same time - horizontally, vertically or </a:t>
            </a:r>
            <a:r>
              <a:rPr lang="en-CA" sz="2800" dirty="0" smtClean="0"/>
              <a:t>diagonally</a:t>
            </a:r>
            <a:r>
              <a:rPr lang="en-CA" sz="2800" dirty="0"/>
              <a:t> </a:t>
            </a:r>
            <a:r>
              <a:rPr lang="en-CA" sz="2800" dirty="0" smtClean="0"/>
              <a:t>(A </a:t>
            </a:r>
            <a:r>
              <a:rPr lang="en-CA" sz="2800" dirty="0"/>
              <a:t>row is defined as one or more discs in a continuous straight </a:t>
            </a:r>
            <a:r>
              <a:rPr lang="en-CA" sz="2800" dirty="0" smtClean="0"/>
              <a:t>line).</a:t>
            </a:r>
          </a:p>
          <a:p>
            <a:pPr marL="596646" indent="-514350">
              <a:buFont typeface="+mj-lt"/>
              <a:buAutoNum type="arabicPeriod" startAt="3"/>
            </a:pPr>
            <a:endParaRPr lang="en-CA" dirty="0"/>
          </a:p>
          <a:p>
            <a:pPr marL="596646" indent="-514350">
              <a:buFont typeface="+mj-lt"/>
              <a:buAutoNum type="arabicPeriod" startAt="3"/>
            </a:pPr>
            <a:endParaRPr lang="en-CA" dirty="0"/>
          </a:p>
        </p:txBody>
      </p:sp>
      <p:pic>
        <p:nvPicPr>
          <p:cNvPr id="5122" name="Picture 2" descr="http://www.hannu.se/games/othello/rules-filer/othrules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4648200"/>
            <a:ext cx="2438400" cy="183580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4684822"/>
            <a:ext cx="2300748" cy="1762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4012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lstStyle/>
          <a:p>
            <a:pPr marL="596646" indent="-514350">
              <a:buFont typeface="+mj-lt"/>
              <a:buAutoNum type="arabicPeriod" startAt="4"/>
            </a:pPr>
            <a:r>
              <a:rPr lang="en-CA" sz="2800" dirty="0"/>
              <a:t>You may not skip over your own colour disc to outflank an opposing disc. </a:t>
            </a:r>
          </a:p>
          <a:p>
            <a:endParaRPr lang="en-CA" dirty="0"/>
          </a:p>
        </p:txBody>
      </p:sp>
      <p:pic>
        <p:nvPicPr>
          <p:cNvPr id="6146" name="Picture 2" descr="http://www.hannu.se/games/othello/rules-filer/othrules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352800"/>
            <a:ext cx="3429000" cy="2163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012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Rules Continued</a:t>
            </a:r>
            <a:endParaRPr lang="en-CA" dirty="0"/>
          </a:p>
        </p:txBody>
      </p:sp>
      <p:sp>
        <p:nvSpPr>
          <p:cNvPr id="3" name="Content Placeholder 2"/>
          <p:cNvSpPr>
            <a:spLocks noGrp="1"/>
          </p:cNvSpPr>
          <p:nvPr>
            <p:ph idx="1"/>
          </p:nvPr>
        </p:nvSpPr>
        <p:spPr/>
        <p:txBody>
          <a:bodyPr>
            <a:normAutofit/>
          </a:bodyPr>
          <a:lstStyle/>
          <a:p>
            <a:pPr marL="596646" indent="-514350">
              <a:buFont typeface="+mj-lt"/>
              <a:buAutoNum type="arabicPeriod" startAt="5"/>
            </a:pPr>
            <a:r>
              <a:rPr lang="en-CA" sz="2800" dirty="0"/>
              <a:t>Discs may only be outflanked as a direct result of a move and must fall in the direct line of the disc placed down.</a:t>
            </a:r>
          </a:p>
        </p:txBody>
      </p:sp>
      <p:pic>
        <p:nvPicPr>
          <p:cNvPr id="7170" name="Picture 2" descr="http://www.hannu.se/games/othello/rules-filer/othrules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3954" y="3786187"/>
            <a:ext cx="2709172" cy="1928813"/>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hannu.se/games/othello/rules-filer/othrules6.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786187"/>
            <a:ext cx="3289422"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085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445</TotalTime>
  <Words>593</Words>
  <Application>Microsoft Office PowerPoint</Application>
  <PresentationFormat>On-screen Show (4:3)</PresentationFormat>
  <Paragraphs>66</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Solstice</vt:lpstr>
      <vt:lpstr>Tutorial 9 –Design Specifications</vt:lpstr>
      <vt:lpstr>Othello Game</vt:lpstr>
      <vt:lpstr>Objective</vt:lpstr>
      <vt:lpstr>Starting board</vt:lpstr>
      <vt:lpstr>Scoring</vt:lpstr>
      <vt:lpstr>Rules</vt:lpstr>
      <vt:lpstr>Rules Continued</vt:lpstr>
      <vt:lpstr>Rules Continued</vt:lpstr>
      <vt:lpstr>Rules Continued</vt:lpstr>
      <vt:lpstr>Rules Continued</vt:lpstr>
      <vt:lpstr>Rules Continued</vt:lpstr>
      <vt:lpstr>Othello Module</vt:lpstr>
      <vt:lpstr>Things to consider</vt:lpstr>
      <vt:lpstr>Things to consider continued</vt:lpstr>
      <vt:lpstr>Model, Uses, Syntax</vt:lpstr>
      <vt:lpstr>Access Programs</vt:lpstr>
      <vt:lpstr>Semantics</vt:lpstr>
      <vt:lpstr>Access Routine Semantics</vt:lpstr>
      <vt:lpstr>Access Routine Semantics</vt:lpstr>
      <vt:lpstr>Access Routine Semantics</vt:lpstr>
      <vt:lpstr>Access Routine Semantics</vt:lpstr>
      <vt:lpstr>Access Routine Semantics</vt:lpstr>
      <vt:lpstr>Local Types</vt:lpstr>
      <vt:lpstr>Local Functions</vt:lpstr>
      <vt:lpstr>Local Functions</vt:lpstr>
      <vt:lpstr>Local Functions</vt:lpstr>
      <vt:lpstr>Local Functions</vt:lpstr>
      <vt:lpstr>Local Functions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9 - MVC</dc:title>
  <dc:creator>Ankash</dc:creator>
  <cp:lastModifiedBy>Ankash</cp:lastModifiedBy>
  <cp:revision>30</cp:revision>
  <dcterms:created xsi:type="dcterms:W3CDTF">2017-03-10T19:11:16Z</dcterms:created>
  <dcterms:modified xsi:type="dcterms:W3CDTF">2017-03-19T23:53:17Z</dcterms:modified>
</cp:coreProperties>
</file>