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6858000" cx="9144000"/>
  <p:notesSz cx="6858000" cy="9144000"/>
  <p:embeddedFontLst>
    <p:embeddedFont>
      <p:font typeface="Proxima Nova"/>
      <p:regular r:id="rId21"/>
      <p:bold r:id="rId22"/>
      <p:italic r:id="rId23"/>
      <p:boldItalic r:id="rId24"/>
    </p:embeddedFont>
    <p:embeddedFont>
      <p:font typeface="Average"/>
      <p:regular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font" Target="fonts/ProximaNova-bold.fntdata"/><Relationship Id="rId21" Type="http://schemas.openxmlformats.org/officeDocument/2006/relationships/font" Target="fonts/ProximaNova-regular.fntdata"/><Relationship Id="rId24" Type="http://schemas.openxmlformats.org/officeDocument/2006/relationships/font" Target="fonts/ProximaNova-boldItalic.fntdata"/><Relationship Id="rId23" Type="http://schemas.openxmlformats.org/officeDocument/2006/relationships/font" Target="fonts/ProximaNova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5" Type="http://schemas.openxmlformats.org/officeDocument/2006/relationships/font" Target="fonts/Average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Shape 1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0" y="3997533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" name="Shape 11"/>
          <p:cNvSpPr txBox="1"/>
          <p:nvPr>
            <p:ph type="ctrTitle"/>
          </p:nvPr>
        </p:nvSpPr>
        <p:spPr>
          <a:xfrm>
            <a:off x="510450" y="1676400"/>
            <a:ext cx="8123100" cy="21180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x="510450" y="4243083"/>
            <a:ext cx="8123100" cy="840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x="8472457" y="6217622"/>
            <a:ext cx="548700" cy="525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0" y="6727600"/>
            <a:ext cx="9144000" cy="130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0" name="Shape 50"/>
          <p:cNvSpPr txBox="1"/>
          <p:nvPr>
            <p:ph type="title"/>
          </p:nvPr>
        </p:nvSpPr>
        <p:spPr>
          <a:xfrm>
            <a:off x="311700" y="1321966"/>
            <a:ext cx="8520600" cy="2557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b="1" sz="14000"/>
            </a:lvl1pPr>
            <a:lvl2pPr lvl="1" algn="ctr">
              <a:spcBef>
                <a:spcPts val="0"/>
              </a:spcBef>
              <a:buSzPct val="100000"/>
              <a:defRPr b="1" sz="14000"/>
            </a:lvl2pPr>
            <a:lvl3pPr lvl="2" algn="ctr">
              <a:spcBef>
                <a:spcPts val="0"/>
              </a:spcBef>
              <a:buSzPct val="100000"/>
              <a:defRPr b="1" sz="14000"/>
            </a:lvl3pPr>
            <a:lvl4pPr lvl="3" algn="ctr">
              <a:spcBef>
                <a:spcPts val="0"/>
              </a:spcBef>
              <a:buSzPct val="100000"/>
              <a:defRPr b="1" sz="14000"/>
            </a:lvl4pPr>
            <a:lvl5pPr lvl="4" algn="ctr">
              <a:spcBef>
                <a:spcPts val="0"/>
              </a:spcBef>
              <a:buSzPct val="100000"/>
              <a:defRPr b="1" sz="14000"/>
            </a:lvl5pPr>
            <a:lvl6pPr lvl="5" algn="ctr">
              <a:spcBef>
                <a:spcPts val="0"/>
              </a:spcBef>
              <a:buSzPct val="100000"/>
              <a:defRPr b="1" sz="14000"/>
            </a:lvl6pPr>
            <a:lvl7pPr lvl="6" algn="ctr">
              <a:spcBef>
                <a:spcPts val="0"/>
              </a:spcBef>
              <a:buSzPct val="100000"/>
              <a:defRPr b="1" sz="14000"/>
            </a:lvl7pPr>
            <a:lvl8pPr lvl="7" algn="ctr">
              <a:spcBef>
                <a:spcPts val="0"/>
              </a:spcBef>
              <a:buSzPct val="100000"/>
              <a:defRPr b="1" sz="14000"/>
            </a:lvl8pPr>
            <a:lvl9pPr lvl="8" algn="ctr">
              <a:spcBef>
                <a:spcPts val="0"/>
              </a:spcBef>
              <a:buSzPct val="100000"/>
              <a:defRPr b="1" sz="14000"/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311700" y="4095066"/>
            <a:ext cx="8520600" cy="1202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8472457" y="6217622"/>
            <a:ext cx="548700" cy="525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idx="12" type="sldNum"/>
          </p:nvPr>
        </p:nvSpPr>
        <p:spPr>
          <a:xfrm>
            <a:off x="8472457" y="6217622"/>
            <a:ext cx="548700" cy="525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hape 15"/>
          <p:cNvCxnSpPr/>
          <p:nvPr/>
        </p:nvCxnSpPr>
        <p:spPr>
          <a:xfrm>
            <a:off x="0" y="3997533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" name="Shape 16"/>
          <p:cNvSpPr txBox="1"/>
          <p:nvPr>
            <p:ph type="title"/>
          </p:nvPr>
        </p:nvSpPr>
        <p:spPr>
          <a:xfrm>
            <a:off x="510450" y="2743200"/>
            <a:ext cx="8123100" cy="1038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2" type="sldNum"/>
          </p:nvPr>
        </p:nvSpPr>
        <p:spPr>
          <a:xfrm>
            <a:off x="8472457" y="6217622"/>
            <a:ext cx="548700" cy="525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0" y="6727600"/>
            <a:ext cx="9144000" cy="130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" name="Shape 20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8472457" y="6217622"/>
            <a:ext cx="548700" cy="525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6" name="Shape 26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6217622"/>
            <a:ext cx="548700" cy="525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72457" y="6217622"/>
            <a:ext cx="548700" cy="525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6217622"/>
            <a:ext cx="548700" cy="525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lt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490250" y="701800"/>
            <a:ext cx="5797500" cy="54543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72457" y="6217622"/>
            <a:ext cx="548700" cy="525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/>
        </p:nvSpPr>
        <p:spPr>
          <a:xfrm>
            <a:off x="4572000" y="100"/>
            <a:ext cx="4572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0" name="Shape 40"/>
          <p:cNvCxnSpPr/>
          <p:nvPr/>
        </p:nvCxnSpPr>
        <p:spPr>
          <a:xfrm>
            <a:off x="5029675" y="59940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1" name="Shape 41"/>
          <p:cNvSpPr txBox="1"/>
          <p:nvPr>
            <p:ph type="title"/>
          </p:nvPr>
        </p:nvSpPr>
        <p:spPr>
          <a:xfrm>
            <a:off x="265500" y="1607766"/>
            <a:ext cx="4045200" cy="2012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42" name="Shape 42"/>
          <p:cNvSpPr txBox="1"/>
          <p:nvPr>
            <p:ph idx="1" type="subTitle"/>
          </p:nvPr>
        </p:nvSpPr>
        <p:spPr>
          <a:xfrm>
            <a:off x="265500" y="3692001"/>
            <a:ext cx="4045200" cy="1794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43" name="Shape 43"/>
          <p:cNvSpPr txBox="1"/>
          <p:nvPr>
            <p:ph idx="2" type="body"/>
          </p:nvPr>
        </p:nvSpPr>
        <p:spPr>
          <a:xfrm>
            <a:off x="4939500" y="965600"/>
            <a:ext cx="3837000" cy="49269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472457" y="6217622"/>
            <a:ext cx="548700" cy="525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5649100"/>
            <a:ext cx="5998800" cy="7986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6217622"/>
            <a:ext cx="548700" cy="525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ct val="100000"/>
              <a:buFont typeface="Proxima Nova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6217622"/>
            <a:ext cx="548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0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1.png"/><Relationship Id="rId4" Type="http://schemas.openxmlformats.org/officeDocument/2006/relationships/image" Target="../media/image10.png"/><Relationship Id="rId5" Type="http://schemas.openxmlformats.org/officeDocument/2006/relationships/image" Target="../media/image00.png"/><Relationship Id="rId6" Type="http://schemas.openxmlformats.org/officeDocument/2006/relationships/image" Target="../media/image03.png"/><Relationship Id="rId7" Type="http://schemas.openxmlformats.org/officeDocument/2006/relationships/image" Target="../media/image02.png"/><Relationship Id="rId8" Type="http://schemas.openxmlformats.org/officeDocument/2006/relationships/image" Target="../media/image0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ctrTitle"/>
          </p:nvPr>
        </p:nvSpPr>
        <p:spPr>
          <a:xfrm>
            <a:off x="408197" y="3057072"/>
            <a:ext cx="8123100" cy="2118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6000">
                <a:solidFill>
                  <a:srgbClr val="E00E23"/>
                </a:solidFill>
                <a:latin typeface="Average"/>
                <a:ea typeface="Average"/>
                <a:cs typeface="Average"/>
                <a:sym typeface="Average"/>
              </a:rPr>
              <a:t>Blaze</a:t>
            </a:r>
            <a:r>
              <a:rPr lang="en" sz="6000">
                <a:latin typeface="Average"/>
                <a:ea typeface="Average"/>
                <a:cs typeface="Average"/>
                <a:sym typeface="Average"/>
              </a:rPr>
              <a:t> Brigade</a:t>
            </a:r>
          </a:p>
        </p:txBody>
      </p:sp>
      <p:sp>
        <p:nvSpPr>
          <p:cNvPr id="60" name="Shape 60"/>
          <p:cNvSpPr txBox="1"/>
          <p:nvPr>
            <p:ph idx="1" type="subTitle"/>
          </p:nvPr>
        </p:nvSpPr>
        <p:spPr>
          <a:xfrm>
            <a:off x="510450" y="5162938"/>
            <a:ext cx="8123100" cy="840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>
                <a:latin typeface="Average"/>
                <a:ea typeface="Average"/>
                <a:cs typeface="Average"/>
                <a:sym typeface="Average"/>
              </a:rPr>
              <a:t>SFWR ENG 3XA3 - Section L02</a:t>
            </a:r>
          </a:p>
          <a:p>
            <a:pPr lvl="0">
              <a:spcBef>
                <a:spcPts val="0"/>
              </a:spcBef>
              <a:buNone/>
            </a:pPr>
            <a:r>
              <a:rPr lang="en" sz="1800">
                <a:latin typeface="Average"/>
                <a:ea typeface="Average"/>
                <a:cs typeface="Average"/>
                <a:sym typeface="Average"/>
              </a:rPr>
              <a:t>007 (Group 7)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800">
              <a:latin typeface="Average"/>
              <a:ea typeface="Average"/>
              <a:cs typeface="Average"/>
              <a:sym typeface="Average"/>
            </a:endParaRPr>
          </a:p>
          <a:p>
            <a:pPr lvl="0">
              <a:spcBef>
                <a:spcPts val="0"/>
              </a:spcBef>
              <a:buNone/>
            </a:pPr>
            <a:r>
              <a:rPr lang="en" sz="1800">
                <a:latin typeface="Average"/>
                <a:ea typeface="Average"/>
                <a:cs typeface="Average"/>
                <a:sym typeface="Average"/>
              </a:rPr>
              <a:t>November 30, 2016</a:t>
            </a:r>
          </a:p>
        </p:txBody>
      </p:sp>
      <p:pic>
        <p:nvPicPr>
          <p:cNvPr descr="Game_Map.jpg" id="61" name="Shape 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3996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Average"/>
                <a:ea typeface="Average"/>
                <a:cs typeface="Average"/>
                <a:sym typeface="Average"/>
              </a:rPr>
              <a:t>Demo</a:t>
            </a:r>
          </a:p>
        </p:txBody>
      </p:sp>
      <p:pic>
        <p:nvPicPr>
          <p:cNvPr descr="blaze.png" id="123" name="Shape 1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9225" y="1356866"/>
            <a:ext cx="6305550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Average"/>
                <a:ea typeface="Average"/>
                <a:cs typeface="Average"/>
                <a:sym typeface="Average"/>
              </a:rPr>
              <a:t>Maintainability</a:t>
            </a:r>
          </a:p>
        </p:txBody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504205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The system follows the MVC architecture separating model, view and controller 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This ensures that the software can be easily modified when adding new features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Also helps the software evolve, with the addition of new classes, weapons and inventory items 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These changes would not cause the software to go under excessive changes in the source code and design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Average"/>
                <a:ea typeface="Average"/>
                <a:cs typeface="Average"/>
                <a:sym typeface="Average"/>
              </a:rPr>
              <a:t>Robustness</a:t>
            </a:r>
          </a:p>
        </p:txBody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504205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Ensuring the software system is stable in extreme conditions and faulty user input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Manual testing on various machines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Stress testing on various machines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Inputs are encapsulated to only a mouse click, which holds the majority of the scope of testing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Average"/>
                <a:ea typeface="Average"/>
                <a:cs typeface="Average"/>
                <a:sym typeface="Average"/>
              </a:rPr>
              <a:t>Feedback</a:t>
            </a:r>
          </a:p>
        </p:txBody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504200" y="4497050"/>
            <a:ext cx="8328000" cy="2167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Testimonial</a:t>
            </a:r>
          </a:p>
          <a:p>
            <a:pPr lvl="0">
              <a:spcBef>
                <a:spcPts val="0"/>
              </a:spcBef>
              <a:buNone/>
            </a:pPr>
            <a:r>
              <a:rPr i="1"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“Really nice visuals, overall a great game”</a:t>
            </a:r>
          </a:p>
          <a:p>
            <a:pPr lvl="0" rtl="0">
              <a:spcBef>
                <a:spcPts val="0"/>
              </a:spcBef>
              <a:buNone/>
            </a:pPr>
            <a:r>
              <a:rPr i="1"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“Opening screen looks great and the art in the game looks great as well. Easy to play, but not my style of game”</a:t>
            </a:r>
          </a:p>
        </p:txBody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503300" y="1276700"/>
            <a:ext cx="5475600" cy="2433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Usability Survey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73% of the responses rated 8 stars or above on the easiness of the game controls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82% of the responses rated 8 stars or above on the visuals of the game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73% of the responses rated 8 stars or above on the overall rating of the game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b="1">
              <a:solidFill>
                <a:srgbClr val="000000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143" name="Shape 143" title="Points scored"/>
          <p:cNvPicPr preferRelativeResize="0"/>
          <p:nvPr/>
        </p:nvPicPr>
        <p:blipFill rotWithShape="1">
          <a:blip r:embed="rId3">
            <a:alphaModFix/>
          </a:blip>
          <a:srcRect b="0" l="16424" r="30763" t="0"/>
          <a:stretch/>
        </p:blipFill>
        <p:spPr>
          <a:xfrm>
            <a:off x="5989249" y="1246038"/>
            <a:ext cx="2882200" cy="3374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Average"/>
                <a:ea typeface="Average"/>
                <a:cs typeface="Average"/>
                <a:sym typeface="Average"/>
              </a:rPr>
              <a:t>Next Steps</a:t>
            </a:r>
          </a:p>
        </p:txBody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504205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Here are the following items that would be addressed if the project continues: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Integrating story component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Adding missions to make the game more enjoyable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Allowing users to go through a tutorial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Implementing an AI for single player games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Bootstrapping graphics and sound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Increase level of inventory - portions, items and weapons 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New maps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Average"/>
                <a:ea typeface="Average"/>
                <a:cs typeface="Average"/>
                <a:sym typeface="Average"/>
              </a:rPr>
              <a:t>Conclusion</a:t>
            </a:r>
          </a:p>
        </p:txBody>
      </p:sp>
      <p:sp>
        <p:nvSpPr>
          <p:cNvPr id="155" name="Shape 155"/>
          <p:cNvSpPr txBox="1"/>
          <p:nvPr>
            <p:ph idx="1" type="body"/>
          </p:nvPr>
        </p:nvSpPr>
        <p:spPr>
          <a:xfrm>
            <a:off x="504205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Blaze Brigade was implemented to provide form of good entertainment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A tribute to the popular genre, by refurbishing to enhance user experience by integrating new features and graphical enhancements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Gameplay</a:t>
            </a:r>
          </a:p>
          <a:p>
            <a:pPr indent="-22860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Moving units</a:t>
            </a:r>
          </a:p>
          <a:p>
            <a:pPr indent="-22860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Attacking units</a:t>
            </a:r>
          </a:p>
          <a:p>
            <a:pPr indent="-22860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Inventory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Graphics</a:t>
            </a:r>
          </a:p>
          <a:p>
            <a:pPr indent="-22860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Main Menu</a:t>
            </a:r>
          </a:p>
          <a:p>
            <a:pPr indent="-22860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Animation</a:t>
            </a:r>
          </a:p>
          <a:p>
            <a:pPr indent="-22860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Sound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/>
          <p:nvPr>
            <p:ph type="title"/>
          </p:nvPr>
        </p:nvSpPr>
        <p:spPr>
          <a:xfrm>
            <a:off x="311700" y="3047250"/>
            <a:ext cx="3944700" cy="7635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2800">
                <a:latin typeface="Average"/>
                <a:ea typeface="Average"/>
                <a:cs typeface="Average"/>
                <a:sym typeface="Average"/>
              </a:rPr>
              <a:t>Questions?</a:t>
            </a:r>
          </a:p>
        </p:txBody>
      </p:sp>
      <p:sp>
        <p:nvSpPr>
          <p:cNvPr id="161" name="Shape 161"/>
          <p:cNvSpPr txBox="1"/>
          <p:nvPr>
            <p:ph type="title"/>
          </p:nvPr>
        </p:nvSpPr>
        <p:spPr>
          <a:xfrm>
            <a:off x="4913093" y="3047250"/>
            <a:ext cx="3944700" cy="7635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2800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rPr>
              <a:t>Comments?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Average"/>
                <a:ea typeface="Average"/>
                <a:cs typeface="Average"/>
                <a:sym typeface="Average"/>
              </a:rPr>
              <a:t>Team Members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504205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Jeremy Klotz</a:t>
            </a: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 - Algorithms Specialist, Developer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Asad Mansoor</a:t>
            </a: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 - Scribe, Developer, Tester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Thien Trandinh</a:t>
            </a: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 - GUI Developer, Gameplay Mechanic, Programmer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Susan Yuen</a:t>
            </a: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 - Git Master, Product Architect, Developer, Designer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311700" y="432945"/>
            <a:ext cx="8520600" cy="7635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l">
              <a:spcBef>
                <a:spcPts val="0"/>
              </a:spcBef>
              <a:buNone/>
            </a:pPr>
            <a:r>
              <a:rPr lang="en" sz="2800">
                <a:latin typeface="Average"/>
                <a:ea typeface="Average"/>
                <a:cs typeface="Average"/>
                <a:sym typeface="Average"/>
              </a:rPr>
              <a:t>Outline</a:t>
            </a:r>
          </a:p>
        </p:txBody>
      </p:sp>
      <p:sp>
        <p:nvSpPr>
          <p:cNvPr id="73" name="Shape 73"/>
          <p:cNvSpPr txBox="1"/>
          <p:nvPr/>
        </p:nvSpPr>
        <p:spPr>
          <a:xfrm>
            <a:off x="504200" y="1196443"/>
            <a:ext cx="6876600" cy="39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SzPct val="100000"/>
              <a:buFont typeface="Average"/>
              <a:buChar char="●"/>
            </a:pPr>
            <a:r>
              <a:rPr lang="en" sz="1800">
                <a:latin typeface="Average"/>
                <a:ea typeface="Average"/>
                <a:cs typeface="Average"/>
                <a:sym typeface="Average"/>
              </a:rPr>
              <a:t>Team Members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SzPct val="100000"/>
              <a:buFont typeface="Average"/>
              <a:buChar char="●"/>
            </a:pPr>
            <a:r>
              <a:rPr lang="en" sz="1800">
                <a:latin typeface="Average"/>
                <a:ea typeface="Average"/>
                <a:cs typeface="Average"/>
                <a:sym typeface="Average"/>
              </a:rPr>
              <a:t>Purpose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SzPct val="100000"/>
              <a:buFont typeface="Average"/>
              <a:buChar char="●"/>
            </a:pPr>
            <a:r>
              <a:rPr lang="en" sz="1800">
                <a:latin typeface="Average"/>
                <a:ea typeface="Average"/>
                <a:cs typeface="Average"/>
                <a:sym typeface="Average"/>
              </a:rPr>
              <a:t>Scope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SzPct val="100000"/>
              <a:buFont typeface="Average"/>
              <a:buChar char="●"/>
            </a:pPr>
            <a:r>
              <a:rPr lang="en" sz="1800">
                <a:latin typeface="Average"/>
                <a:ea typeface="Average"/>
                <a:cs typeface="Average"/>
                <a:sym typeface="Average"/>
              </a:rPr>
              <a:t>Background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SzPct val="100000"/>
              <a:buFont typeface="Average"/>
              <a:buChar char="●"/>
            </a:pPr>
            <a:r>
              <a:rPr lang="en" sz="1800">
                <a:latin typeface="Average"/>
                <a:ea typeface="Average"/>
                <a:cs typeface="Average"/>
                <a:sym typeface="Average"/>
              </a:rPr>
              <a:t>Development Methodology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SzPct val="100000"/>
              <a:buFont typeface="Average"/>
              <a:buChar char="●"/>
            </a:pPr>
            <a:r>
              <a:rPr lang="en" sz="1800">
                <a:latin typeface="Average"/>
                <a:ea typeface="Average"/>
                <a:cs typeface="Average"/>
                <a:sym typeface="Average"/>
              </a:rPr>
              <a:t>Project Management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SzPct val="100000"/>
              <a:buFont typeface="Average"/>
              <a:buChar char="●"/>
            </a:pPr>
            <a:r>
              <a:rPr lang="en" sz="1800">
                <a:latin typeface="Average"/>
                <a:ea typeface="Average"/>
                <a:cs typeface="Average"/>
                <a:sym typeface="Average"/>
              </a:rPr>
              <a:t>Design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SzPct val="100000"/>
              <a:buFont typeface="Average"/>
              <a:buChar char="●"/>
            </a:pPr>
            <a:r>
              <a:rPr lang="en" sz="1800">
                <a:latin typeface="Average"/>
                <a:ea typeface="Average"/>
                <a:cs typeface="Average"/>
                <a:sym typeface="Average"/>
              </a:rPr>
              <a:t>Demo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SzPct val="100000"/>
              <a:buFont typeface="Average"/>
              <a:buChar char="●"/>
            </a:pPr>
            <a:r>
              <a:rPr lang="en" sz="1800">
                <a:latin typeface="Average"/>
                <a:ea typeface="Average"/>
                <a:cs typeface="Average"/>
                <a:sym typeface="Average"/>
              </a:rPr>
              <a:t>Maintainability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SzPct val="100000"/>
              <a:buFont typeface="Average"/>
              <a:buChar char="●"/>
            </a:pPr>
            <a:r>
              <a:rPr lang="en" sz="1800">
                <a:latin typeface="Average"/>
                <a:ea typeface="Average"/>
                <a:cs typeface="Average"/>
                <a:sym typeface="Average"/>
              </a:rPr>
              <a:t>Robustness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SzPct val="100000"/>
              <a:buFont typeface="Average"/>
              <a:buChar char="●"/>
            </a:pPr>
            <a:r>
              <a:rPr lang="en" sz="1800">
                <a:latin typeface="Average"/>
                <a:ea typeface="Average"/>
                <a:cs typeface="Average"/>
                <a:sym typeface="Average"/>
              </a:rPr>
              <a:t>Feedback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SzPct val="100000"/>
              <a:buFont typeface="Average"/>
              <a:buChar char="●"/>
            </a:pPr>
            <a:r>
              <a:rPr lang="en" sz="1800">
                <a:latin typeface="Average"/>
                <a:ea typeface="Average"/>
                <a:cs typeface="Average"/>
                <a:sym typeface="Average"/>
              </a:rPr>
              <a:t>Next Steps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SzPct val="100000"/>
              <a:buFont typeface="Average"/>
              <a:buChar char="●"/>
            </a:pPr>
            <a:r>
              <a:rPr lang="en" sz="1800">
                <a:latin typeface="Average"/>
                <a:ea typeface="Average"/>
                <a:cs typeface="Average"/>
                <a:sym typeface="Average"/>
              </a:rPr>
              <a:t>Conclusion</a:t>
            </a:r>
          </a:p>
          <a:p>
            <a:pPr indent="-342900" lvl="0" marL="457200">
              <a:lnSpc>
                <a:spcPct val="115000"/>
              </a:lnSpc>
              <a:spcBef>
                <a:spcPts val="0"/>
              </a:spcBef>
              <a:buSzPct val="100000"/>
              <a:buFont typeface="Average"/>
              <a:buChar char="●"/>
            </a:pPr>
            <a:r>
              <a:rPr lang="en" sz="1800">
                <a:latin typeface="Average"/>
                <a:ea typeface="Average"/>
                <a:cs typeface="Average"/>
                <a:sym typeface="Average"/>
              </a:rPr>
              <a:t>Questions? Comments?</a:t>
            </a:r>
          </a:p>
        </p:txBody>
      </p:sp>
      <p:pic>
        <p:nvPicPr>
          <p:cNvPr descr="confirm_attack.png" id="74" name="Shape 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29245" y="1933687"/>
            <a:ext cx="2507600" cy="2482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Average"/>
                <a:ea typeface="Average"/>
                <a:cs typeface="Average"/>
                <a:sym typeface="Average"/>
              </a:rPr>
              <a:t>Purpose</a:t>
            </a:r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504205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Tribute to popular game genre: </a:t>
            </a:r>
            <a:r>
              <a:rPr i="1"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tactical simulation role-playing game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Provide a form of entertainment through strategic challenges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Based on open-source freeware Tactics Heroes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Re-implementation to improve user experience:</a:t>
            </a:r>
          </a:p>
          <a:p>
            <a:pPr indent="-22860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Integration of new functionalities</a:t>
            </a:r>
          </a:p>
          <a:p>
            <a:pPr indent="-22860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Enhanced graphical display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Average"/>
                <a:ea typeface="Average"/>
                <a:cs typeface="Average"/>
                <a:sym typeface="Average"/>
              </a:rPr>
              <a:t>Scope</a:t>
            </a:r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504205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Blaze Brigade is a turn-based multiplayer game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Game state is governed by constant interaction of moving and attacking units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Objective to win by eliminating all of the enemy units 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Few functional requirements</a:t>
            </a:r>
          </a:p>
          <a:p>
            <a:pPr indent="-22860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The game shall be turn-based</a:t>
            </a:r>
          </a:p>
          <a:p>
            <a:pPr indent="-22860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One side will be victorious when the other side has no playable units left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Few non-functional requirements</a:t>
            </a:r>
          </a:p>
          <a:p>
            <a:pPr indent="-22860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The game shall be playable by persons who can operate a computer and pointing device (mouse or touchpad)</a:t>
            </a:r>
          </a:p>
          <a:p>
            <a:pPr indent="-22860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The game shall be playable on computers running Windows operating system, with a screen size greater than 1600 x 960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Average"/>
                <a:ea typeface="Average"/>
                <a:cs typeface="Average"/>
                <a:sym typeface="Average"/>
              </a:rPr>
              <a:t>Background</a:t>
            </a:r>
          </a:p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492536" y="1536625"/>
            <a:ext cx="8639700" cy="4555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Blaze Brigade to refurbish Tactics Heroes, an open source freeware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Integrating new features that were missing in Tactics Heroes to enhance experience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Largely inspired by Japanese game series Fire Emblem published by Nintendo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Fire Emblem revolutionized the genre by incorporating RPG Element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Blue Team vs Red Team</a:t>
            </a:r>
          </a:p>
          <a:p>
            <a:pPr indent="0" lvl="0" mar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  </a:t>
            </a:r>
            <a:r>
              <a:rPr i="1" lang="en" sz="1400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Warrior	     	      Mage		 Archer			       Archer	          Mage	              Warrior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archer_art.png" id="93" name="Shape 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10127" y="4748160"/>
            <a:ext cx="1685575" cy="178472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age_art.png" id="94" name="Shape 9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71637" y="4748141"/>
            <a:ext cx="1776493" cy="17847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warrior_art.png" id="95" name="Shape 9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9129" y="4809774"/>
            <a:ext cx="1685575" cy="172312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2mage_art.png" id="96" name="Shape 9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00977" y="4986330"/>
            <a:ext cx="1460625" cy="154654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2warrior_art.png" id="97" name="Shape 9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371675" y="4986330"/>
            <a:ext cx="1460625" cy="154654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2archer_art.png" id="98" name="Shape 9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078330" y="4989682"/>
            <a:ext cx="1460625" cy="1546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Average"/>
                <a:ea typeface="Average"/>
                <a:cs typeface="Average"/>
                <a:sym typeface="Average"/>
              </a:rPr>
              <a:t>Development Methodology</a:t>
            </a:r>
          </a:p>
        </p:txBody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504205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Technology</a:t>
            </a:r>
          </a:p>
          <a:p>
            <a:pPr indent="-2286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Visual Studio</a:t>
            </a:r>
          </a:p>
          <a:p>
            <a:pPr indent="-2286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XNA Game Studio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Version Control System</a:t>
            </a:r>
          </a:p>
          <a:p>
            <a:pPr indent="-2286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Git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Git Repository Manager</a:t>
            </a:r>
          </a:p>
          <a:p>
            <a:pPr indent="-2286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GitLab</a:t>
            </a:r>
          </a:p>
          <a:p>
            <a:pPr indent="-22860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259 Commits</a:t>
            </a:r>
          </a:p>
          <a:p>
            <a:pPr indent="-22860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12 Branches</a:t>
            </a:r>
          </a:p>
          <a:p>
            <a:pPr indent="-22860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5 Tags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Average"/>
                <a:ea typeface="Average"/>
                <a:cs typeface="Average"/>
                <a:sym typeface="Average"/>
              </a:rPr>
              <a:t>Project Management</a:t>
            </a:r>
          </a:p>
        </p:txBody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504205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Project Time and Resource Allocation</a:t>
            </a:r>
          </a:p>
          <a:p>
            <a:pPr indent="-2286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Gantt Chart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Decomposed Task Allocation</a:t>
            </a:r>
          </a:p>
          <a:p>
            <a:pPr indent="-2286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GitLab Issues</a:t>
            </a:r>
          </a:p>
          <a:p>
            <a:pPr indent="-22860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Created and closed 69 issues</a:t>
            </a:r>
          </a:p>
          <a:p>
            <a:pPr indent="-22860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5 milestones being 100% completed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Communication</a:t>
            </a:r>
          </a:p>
          <a:p>
            <a:pPr indent="-2286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Slack</a:t>
            </a:r>
          </a:p>
          <a:p>
            <a:pPr indent="-2286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Skype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Average"/>
                <a:ea typeface="Average"/>
                <a:cs typeface="Average"/>
                <a:sym typeface="Average"/>
              </a:rPr>
              <a:t>Design</a:t>
            </a:r>
          </a:p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504205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The system follows the MVC architecture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Composing the modules as a Model, View and Controller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Any addition of new classes can easily be integrated into the current system </a:t>
            </a:r>
          </a:p>
          <a:p>
            <a:pPr indent="-2286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verage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The Module Guide further decomposes the system into a modular structure to define design pattern and anticipated changes during development</a:t>
            </a:r>
          </a:p>
          <a:p>
            <a:pPr lv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Screen Shot 2016-11-29 at 10.16.47 PM.png" id="117" name="Shape 1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7163" y="4339284"/>
            <a:ext cx="7629676" cy="19186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